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7" r:id="rId1"/>
  </p:sldMasterIdLst>
  <p:sldIdLst>
    <p:sldId id="256" r:id="rId2"/>
    <p:sldId id="261" r:id="rId3"/>
    <p:sldId id="260" r:id="rId4"/>
    <p:sldId id="262" r:id="rId5"/>
    <p:sldId id="257" r:id="rId6"/>
    <p:sldId id="263" r:id="rId7"/>
    <p:sldId id="264" r:id="rId8"/>
    <p:sldId id="265" r:id="rId9"/>
    <p:sldId id="259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268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578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5082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81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5038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935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472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2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67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922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897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42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381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858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01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780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776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176" y="2112865"/>
            <a:ext cx="8229600" cy="1143000"/>
          </a:xfrm>
        </p:spPr>
        <p:txBody>
          <a:bodyPr>
            <a:noAutofit/>
          </a:bodyPr>
          <a:lstStyle/>
          <a:p>
            <a:r>
              <a:rPr sz="5400" b="1" dirty="0" err="1">
                <a:solidFill>
                  <a:srgbClr val="002060"/>
                </a:solidFill>
              </a:rPr>
              <a:t>Seguridad</a:t>
            </a:r>
            <a:r>
              <a:rPr sz="5400" b="1" dirty="0">
                <a:solidFill>
                  <a:srgbClr val="002060"/>
                </a:solidFill>
              </a:rPr>
              <a:t> y </a:t>
            </a:r>
            <a:r>
              <a:rPr sz="5400" b="1" dirty="0" err="1">
                <a:solidFill>
                  <a:srgbClr val="002060"/>
                </a:solidFill>
              </a:rPr>
              <a:t>Privacidad</a:t>
            </a:r>
            <a:r>
              <a:rPr sz="5400" b="1" dirty="0">
                <a:solidFill>
                  <a:srgbClr val="002060"/>
                </a:solidFill>
              </a:rPr>
              <a:t> de la </a:t>
            </a:r>
            <a:r>
              <a:rPr sz="5400" b="1" dirty="0" err="1">
                <a:solidFill>
                  <a:srgbClr val="002060"/>
                </a:solidFill>
              </a:rPr>
              <a:t>Información</a:t>
            </a:r>
            <a:endParaRPr sz="5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>
            <a:extLst>
              <a:ext uri="{FF2B5EF4-FFF2-40B4-BE49-F238E27FC236}">
                <a16:creationId xmlns:a16="http://schemas.microsoft.com/office/drawing/2014/main" id="{659EBFB1-3C69-47EC-A82B-3860E5C67D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0639" y="709366"/>
            <a:ext cx="7960936" cy="5267227"/>
          </a:xfrm>
        </p:spPr>
        <p:txBody>
          <a:bodyPr>
            <a:normAutofit/>
          </a:bodyPr>
          <a:lstStyle/>
          <a:p>
            <a:pPr algn="l"/>
            <a:r>
              <a:rPr lang="es-MX" sz="3600" dirty="0">
                <a:solidFill>
                  <a:srgbClr val="002060"/>
                </a:solidFill>
              </a:rPr>
              <a:t>Objetivos</a:t>
            </a:r>
          </a:p>
          <a:p>
            <a:pPr algn="l"/>
            <a:r>
              <a:rPr lang="es-MX" sz="3600" dirty="0">
                <a:solidFill>
                  <a:schemeClr val="tx1"/>
                </a:solidFill>
              </a:rPr>
              <a:t>Busca mejorar la relación Estado–ciudadano mediante la digitalización de trámites y servicios, garantizando accesibilidad, oportunidad y calidad.</a:t>
            </a:r>
            <a:endParaRPr lang="es-CO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3482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>
            <a:extLst>
              <a:ext uri="{FF2B5EF4-FFF2-40B4-BE49-F238E27FC236}">
                <a16:creationId xmlns:a16="http://schemas.microsoft.com/office/drawing/2014/main" id="{659EBFB1-3C69-47EC-A82B-3860E5C67D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0639" y="709366"/>
            <a:ext cx="7960936" cy="5267227"/>
          </a:xfrm>
        </p:spPr>
        <p:txBody>
          <a:bodyPr>
            <a:normAutofit/>
          </a:bodyPr>
          <a:lstStyle/>
          <a:p>
            <a:pPr algn="l"/>
            <a:r>
              <a:rPr lang="es-MX" sz="3600" b="1" dirty="0">
                <a:solidFill>
                  <a:srgbClr val="002060"/>
                </a:solidFill>
              </a:rPr>
              <a:t>Contenidos detallados:</a:t>
            </a:r>
            <a:endParaRPr lang="es-MX" sz="3600" dirty="0">
              <a:solidFill>
                <a:srgbClr val="002060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3600" dirty="0">
                <a:solidFill>
                  <a:schemeClr val="tx1"/>
                </a:solidFill>
              </a:rPr>
              <a:t>Digitalización de trámites y servicios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3600" dirty="0">
                <a:solidFill>
                  <a:schemeClr val="tx1"/>
                </a:solidFill>
              </a:rPr>
              <a:t>Canales de atención digital (portales web, PQRS, apps)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3600" dirty="0">
                <a:solidFill>
                  <a:schemeClr val="tx1"/>
                </a:solidFill>
              </a:rPr>
              <a:t>Experiencia del usuario (UX)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3600" dirty="0">
                <a:solidFill>
                  <a:schemeClr val="tx1"/>
                </a:solidFill>
              </a:rPr>
              <a:t>Accesibilidad e inclusión digital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3600" dirty="0">
                <a:solidFill>
                  <a:schemeClr val="tx1"/>
                </a:solidFill>
              </a:rPr>
              <a:t>Interoperabilidad entre entidades</a:t>
            </a:r>
          </a:p>
        </p:txBody>
      </p:sp>
    </p:spTree>
    <p:extLst>
      <p:ext uri="{BB962C8B-B14F-4D97-AF65-F5344CB8AC3E}">
        <p14:creationId xmlns:p14="http://schemas.microsoft.com/office/powerpoint/2010/main" val="21835752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5">
            <a:extLst>
              <a:ext uri="{FF2B5EF4-FFF2-40B4-BE49-F238E27FC236}">
                <a16:creationId xmlns:a16="http://schemas.microsoft.com/office/drawing/2014/main" id="{659EBFB1-3C69-47EC-A82B-3860E5C67D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0639" y="709366"/>
            <a:ext cx="7960936" cy="5267227"/>
          </a:xfrm>
        </p:spPr>
        <p:txBody>
          <a:bodyPr>
            <a:normAutofit/>
          </a:bodyPr>
          <a:lstStyle/>
          <a:p>
            <a:pPr algn="l"/>
            <a:r>
              <a:rPr lang="es-MX" sz="3600" b="1" dirty="0">
                <a:solidFill>
                  <a:srgbClr val="002060"/>
                </a:solidFill>
              </a:rPr>
              <a:t>Resultados esperados: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s-MX" sz="3600" dirty="0">
                <a:solidFill>
                  <a:schemeClr val="tx1"/>
                </a:solidFill>
              </a:rPr>
              <a:t>Reducción de tiempos en trámites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s-MX" sz="3600" dirty="0">
                <a:solidFill>
                  <a:schemeClr val="tx1"/>
                </a:solidFill>
              </a:rPr>
              <a:t>Mayor satisfacción ciudadana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s-MX" sz="3600" dirty="0">
                <a:solidFill>
                  <a:schemeClr val="tx1"/>
                </a:solidFill>
              </a:rPr>
              <a:t>Transparencia en la gestión</a:t>
            </a:r>
          </a:p>
        </p:txBody>
      </p:sp>
    </p:spTree>
    <p:extLst>
      <p:ext uri="{BB962C8B-B14F-4D97-AF65-F5344CB8AC3E}">
        <p14:creationId xmlns:p14="http://schemas.microsoft.com/office/powerpoint/2010/main" val="1476616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C089A0-E3B0-4856-9E93-19AC1D819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16942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CO" sz="5400" b="1" dirty="0">
                <a:solidFill>
                  <a:srgbClr val="002060"/>
                </a:solidFill>
              </a:rPr>
              <a:t>Decisiones Basadas en Datos</a:t>
            </a:r>
          </a:p>
        </p:txBody>
      </p:sp>
    </p:spTree>
    <p:extLst>
      <p:ext uri="{BB962C8B-B14F-4D97-AF65-F5344CB8AC3E}">
        <p14:creationId xmlns:p14="http://schemas.microsoft.com/office/powerpoint/2010/main" val="3431168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9FE845-B000-4E17-AE34-E93B32761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68983"/>
            <a:ext cx="8229600" cy="4525963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002060"/>
                </a:solidFill>
              </a:rPr>
              <a:t>Objetivo</a:t>
            </a:r>
          </a:p>
          <a:p>
            <a:pPr marL="0" indent="0">
              <a:buNone/>
            </a:pPr>
            <a:r>
              <a:rPr lang="es-MX" sz="3600" dirty="0"/>
              <a:t>Fortalece la capacidad institucional para usar datos como insumo clave en la toma de decisiones estratégicas y operativas.</a:t>
            </a:r>
            <a:endParaRPr lang="es-CO" sz="3600" dirty="0"/>
          </a:p>
        </p:txBody>
      </p:sp>
    </p:spTree>
    <p:extLst>
      <p:ext uri="{BB962C8B-B14F-4D97-AF65-F5344CB8AC3E}">
        <p14:creationId xmlns:p14="http://schemas.microsoft.com/office/powerpoint/2010/main" val="13626832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9FE845-B000-4E17-AE34-E93B32761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00959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sz="3600" b="1" dirty="0">
                <a:solidFill>
                  <a:srgbClr val="002060"/>
                </a:solidFill>
              </a:rPr>
              <a:t>Contenidos detallados:</a:t>
            </a:r>
            <a:endParaRPr lang="es-MX" sz="3600" dirty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sz="3600" dirty="0"/>
              <a:t>Gestión y calidad de datos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3600" dirty="0"/>
              <a:t>Análisis de información (indicadores, tableros de control)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3600" dirty="0"/>
              <a:t>Big Data y analítica básica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3600" dirty="0"/>
              <a:t>Visualización de datos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3600" dirty="0"/>
              <a:t>Gobierno de datos</a:t>
            </a:r>
          </a:p>
        </p:txBody>
      </p:sp>
    </p:spTree>
    <p:extLst>
      <p:ext uri="{BB962C8B-B14F-4D97-AF65-F5344CB8AC3E}">
        <p14:creationId xmlns:p14="http://schemas.microsoft.com/office/powerpoint/2010/main" val="2674806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9B59AC-3A5C-4369-B3EE-1E6D3B5B5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3127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3600" b="1" dirty="0">
                <a:solidFill>
                  <a:srgbClr val="002060"/>
                </a:solidFill>
              </a:rPr>
              <a:t>Resultados esperados</a:t>
            </a:r>
          </a:p>
          <a:p>
            <a:r>
              <a:rPr lang="es-MX" sz="3600" dirty="0"/>
              <a:t>Mejores decisiones institucionales</a:t>
            </a:r>
          </a:p>
          <a:p>
            <a:r>
              <a:rPr lang="es-MX" sz="3600" dirty="0"/>
              <a:t>Optimización de recursos</a:t>
            </a:r>
          </a:p>
          <a:p>
            <a:r>
              <a:rPr lang="es-MX" sz="3600" dirty="0"/>
              <a:t>Seguimiento efectivo a la gestión</a:t>
            </a:r>
            <a:endParaRPr lang="es-CO" sz="3600" dirty="0"/>
          </a:p>
        </p:txBody>
      </p:sp>
    </p:spTree>
    <p:extLst>
      <p:ext uri="{BB962C8B-B14F-4D97-AF65-F5344CB8AC3E}">
        <p14:creationId xmlns:p14="http://schemas.microsoft.com/office/powerpoint/2010/main" val="2873800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582"/>
            <a:ext cx="8229600" cy="61957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3600" b="1" dirty="0" err="1">
                <a:solidFill>
                  <a:srgbClr val="002060"/>
                </a:solidFill>
              </a:rPr>
              <a:t>Objetivo</a:t>
            </a:r>
            <a:endParaRPr sz="36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s-MX" sz="4000" dirty="0"/>
              <a:t>Busca garantizar la protección de los activos de información de la entidad frente a riesgos internos y externos, promoviendo una cultura de seguridad digital en todos los niveles organizacionales.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9419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A26DAD-DF49-4294-85DE-7D3C47535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18" y="23331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MX" sz="3600" b="1" dirty="0">
                <a:solidFill>
                  <a:srgbClr val="002060"/>
                </a:solidFill>
              </a:rPr>
              <a:t>Contenidos detallados</a:t>
            </a:r>
            <a:endParaRPr lang="es-MX" sz="3600" dirty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sz="2800" dirty="0"/>
              <a:t>Principios de seguridad: confidencialidad, integridad y disponibilidad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800" dirty="0"/>
              <a:t>Gestión de riesgos de seguridad digital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800" dirty="0"/>
              <a:t>Amenazas comunes: phishing, </a:t>
            </a:r>
            <a:r>
              <a:rPr lang="es-MX" sz="2800" dirty="0" err="1"/>
              <a:t>ransomware</a:t>
            </a:r>
            <a:r>
              <a:rPr lang="es-MX" sz="2800" dirty="0"/>
              <a:t>, ingeniería social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800" dirty="0"/>
              <a:t>Políticas de seguridad institucional (accesos, contraseñas, </a:t>
            </a:r>
            <a:r>
              <a:rPr lang="es-MX" sz="2800" dirty="0" err="1"/>
              <a:t>backups</a:t>
            </a:r>
            <a:r>
              <a:rPr lang="es-MX" sz="2800" dirty="0"/>
              <a:t>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800" dirty="0"/>
              <a:t>Tratamiento de datos personales (Ley 1581 de 2012)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800" dirty="0"/>
              <a:t>Manejo seguro de dispositivos y teletrabajo </a:t>
            </a:r>
          </a:p>
        </p:txBody>
      </p:sp>
    </p:spTree>
    <p:extLst>
      <p:ext uri="{BB962C8B-B14F-4D97-AF65-F5344CB8AC3E}">
        <p14:creationId xmlns:p14="http://schemas.microsoft.com/office/powerpoint/2010/main" val="1327341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A26DAD-DF49-4294-85DE-7D3C47535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18" y="459557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MX" sz="3600" b="1" dirty="0">
                <a:solidFill>
                  <a:srgbClr val="002060"/>
                </a:solidFill>
              </a:rPr>
              <a:t>Resultados esperados</a:t>
            </a:r>
          </a:p>
          <a:p>
            <a:pPr marL="0" indent="0">
              <a:buNone/>
            </a:pPr>
            <a:endParaRPr lang="es-MX" sz="3600" dirty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sz="3600" dirty="0"/>
              <a:t>Disminución de incidentes de seguridad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3600" dirty="0"/>
              <a:t>Mayor responsabilidad en el manejo de la información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3600" dirty="0"/>
              <a:t>Cumplimiento normativo</a:t>
            </a:r>
          </a:p>
          <a:p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153232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35793"/>
            <a:ext cx="8229600" cy="1143000"/>
          </a:xfrm>
        </p:spPr>
        <p:txBody>
          <a:bodyPr>
            <a:normAutofit fontScale="90000"/>
          </a:bodyPr>
          <a:lstStyle/>
          <a:p>
            <a:r>
              <a:rPr sz="5400" b="1" dirty="0" err="1">
                <a:solidFill>
                  <a:srgbClr val="002060"/>
                </a:solidFill>
              </a:rPr>
              <a:t>Cultura</a:t>
            </a:r>
            <a:r>
              <a:rPr sz="5400" b="1" dirty="0">
                <a:solidFill>
                  <a:srgbClr val="002060"/>
                </a:solidFill>
              </a:rPr>
              <a:t> y </a:t>
            </a:r>
            <a:r>
              <a:rPr sz="5400" b="1" dirty="0" err="1">
                <a:solidFill>
                  <a:srgbClr val="002060"/>
                </a:solidFill>
              </a:rPr>
              <a:t>Apropiación</a:t>
            </a:r>
            <a:r>
              <a:rPr sz="5400" b="1" dirty="0">
                <a:solidFill>
                  <a:srgbClr val="002060"/>
                </a:solidFill>
              </a:rPr>
              <a:t> Digital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53825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sz="3600" dirty="0" err="1">
                <a:solidFill>
                  <a:srgbClr val="002060"/>
                </a:solidFill>
              </a:rPr>
              <a:t>Objetivo</a:t>
            </a:r>
            <a:r>
              <a:rPr sz="3600" dirty="0">
                <a:solidFill>
                  <a:srgbClr val="002060"/>
                </a:solidFill>
              </a:rPr>
              <a:t>:</a:t>
            </a:r>
            <a:endParaRPr lang="es-MX" sz="36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s-MX" sz="3400" dirty="0"/>
              <a:t>Promueve el cambio cultural dentro de la entidad para facilitar la adopción de tecnologías digitales y fortalecer las competencias digitales de los servidores.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60162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53825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sz="3600" b="1" dirty="0">
                <a:solidFill>
                  <a:srgbClr val="002060"/>
                </a:solidFill>
              </a:rPr>
              <a:t>Contenidos detallados:</a:t>
            </a:r>
            <a:endParaRPr lang="es-MX" sz="3600" dirty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sz="3400" dirty="0"/>
              <a:t>Transformación digital en el sector público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3400" dirty="0"/>
              <a:t>Uso eficiente de herramientas digitales (correo, nube, plataformas)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3400" dirty="0"/>
              <a:t>Trabajo colaborativo digital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3400" dirty="0"/>
              <a:t>Alfabetización digital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3400" dirty="0"/>
              <a:t>Cambio organizacional y resistencia al cambio</a:t>
            </a:r>
          </a:p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95847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53825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3600" b="1" dirty="0">
                <a:solidFill>
                  <a:srgbClr val="002060"/>
                </a:solidFill>
              </a:rPr>
              <a:t>Resultados esperados:</a:t>
            </a:r>
            <a:endParaRPr lang="es-MX" sz="3600" dirty="0">
              <a:solidFill>
                <a:srgbClr val="00206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sz="3600" dirty="0"/>
              <a:t>Mayor uso de herramientas tecnológicas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3600" dirty="0"/>
              <a:t>Mejora en la productividad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3600" dirty="0"/>
              <a:t>Adaptación al entorno digital</a:t>
            </a:r>
          </a:p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19562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6304"/>
            <a:ext cx="8229600" cy="1143000"/>
          </a:xfrm>
        </p:spPr>
        <p:txBody>
          <a:bodyPr>
            <a:noAutofit/>
          </a:bodyPr>
          <a:lstStyle/>
          <a:p>
            <a:r>
              <a:rPr lang="es-CO" sz="5400" b="1" dirty="0">
                <a:solidFill>
                  <a:srgbClr val="002060"/>
                </a:solidFill>
              </a:rPr>
              <a:t>Servicios Ciudadanos Digitales</a:t>
            </a:r>
            <a:endParaRPr sz="5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326</Words>
  <Application>Microsoft Office PowerPoint</Application>
  <PresentationFormat>Presentación en pantalla (4:3)</PresentationFormat>
  <Paragraphs>54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Faceta</vt:lpstr>
      <vt:lpstr>Seguridad y Privacidad de la Información</vt:lpstr>
      <vt:lpstr>Presentación de PowerPoint</vt:lpstr>
      <vt:lpstr>Presentación de PowerPoint</vt:lpstr>
      <vt:lpstr>Presentación de PowerPoint</vt:lpstr>
      <vt:lpstr>Cultura y Apropiación Digital</vt:lpstr>
      <vt:lpstr>Presentación de PowerPoint</vt:lpstr>
      <vt:lpstr>Presentación de PowerPoint</vt:lpstr>
      <vt:lpstr>Presentación de PowerPoint</vt:lpstr>
      <vt:lpstr>Servicios Ciudadanos Digitales</vt:lpstr>
      <vt:lpstr>Presentación de PowerPoint</vt:lpstr>
      <vt:lpstr>Presentación de PowerPoint</vt:lpstr>
      <vt:lpstr>Presentación de PowerPoint</vt:lpstr>
      <vt:lpstr>Decisiones Basadas en Datos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Seguridad y Privacidad de la Información</dc:title>
  <dc:subject/>
  <dc:creator/>
  <cp:keywords/>
  <dc:description>generated using python-pptx</dc:description>
  <cp:lastModifiedBy>CLAUDIA</cp:lastModifiedBy>
  <cp:revision>2</cp:revision>
  <dcterms:created xsi:type="dcterms:W3CDTF">2013-01-27T09:14:16Z</dcterms:created>
  <dcterms:modified xsi:type="dcterms:W3CDTF">2026-04-07T21:09:39Z</dcterms:modified>
  <cp:category/>
</cp:coreProperties>
</file>