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" panose="020B0606030504020204" pitchFamily="34" charset="0"/>
      <p:regular r:id="rId18"/>
    </p:embeddedFont>
    <p:embeddedFont>
      <p:font typeface="Open Sans Bold" panose="020B0806030504020204" charset="0"/>
      <p:regular r:id="rId19"/>
    </p:embeddedFont>
    <p:embeddedFont>
      <p:font typeface="Open Sans Hebrew" panose="020B0604020202020204" charset="-79"/>
      <p:regular r:id="rId20"/>
    </p:embeddedFont>
    <p:embeddedFont>
      <p:font typeface="Open Sans Medium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6.svg"/><Relationship Id="rId7" Type="http://schemas.openxmlformats.org/officeDocument/2006/relationships/image" Target="../media/image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svg"/><Relationship Id="rId7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6.svg"/><Relationship Id="rId7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svg"/><Relationship Id="rId7" Type="http://schemas.openxmlformats.org/officeDocument/2006/relationships/image" Target="../media/image1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3.png"/><Relationship Id="rId7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28.svg"/><Relationship Id="rId4" Type="http://schemas.openxmlformats.org/officeDocument/2006/relationships/image" Target="../media/image24.sv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5471011" y="7325645"/>
            <a:ext cx="2816989" cy="2961355"/>
          </a:xfrm>
          <a:custGeom>
            <a:avLst/>
            <a:gdLst/>
            <a:ahLst/>
            <a:cxnLst/>
            <a:rect l="l" t="t" r="r" b="b"/>
            <a:pathLst>
              <a:path w="2816989" h="2961355">
                <a:moveTo>
                  <a:pt x="0" y="2961355"/>
                </a:moveTo>
                <a:lnTo>
                  <a:pt x="2816989" y="2961355"/>
                </a:lnTo>
                <a:lnTo>
                  <a:pt x="2816989" y="0"/>
                </a:lnTo>
                <a:lnTo>
                  <a:pt x="0" y="0"/>
                </a:lnTo>
                <a:lnTo>
                  <a:pt x="0" y="29613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14202040" y="0"/>
            <a:ext cx="4085960" cy="3973596"/>
          </a:xfrm>
          <a:custGeom>
            <a:avLst/>
            <a:gdLst/>
            <a:ahLst/>
            <a:cxnLst/>
            <a:rect l="l" t="t" r="r" b="b"/>
            <a:pathLst>
              <a:path w="4085960" h="3973596">
                <a:moveTo>
                  <a:pt x="0" y="3973596"/>
                </a:moveTo>
                <a:lnTo>
                  <a:pt x="4085960" y="3973596"/>
                </a:lnTo>
                <a:lnTo>
                  <a:pt x="4085960" y="0"/>
                </a:lnTo>
                <a:lnTo>
                  <a:pt x="0" y="0"/>
                </a:lnTo>
                <a:lnTo>
                  <a:pt x="0" y="397359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503058" y="-187587"/>
            <a:ext cx="7315200" cy="658368"/>
          </a:xfrm>
          <a:custGeom>
            <a:avLst/>
            <a:gdLst/>
            <a:ahLst/>
            <a:cxnLst/>
            <a:rect l="l" t="t" r="r" b="b"/>
            <a:pathLst>
              <a:path w="7315200" h="658368">
                <a:moveTo>
                  <a:pt x="0" y="0"/>
                </a:moveTo>
                <a:lnTo>
                  <a:pt x="7315200" y="0"/>
                </a:lnTo>
                <a:lnTo>
                  <a:pt x="7315200" y="658368"/>
                </a:lnTo>
                <a:lnTo>
                  <a:pt x="0" y="6583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8155811" y="9900666"/>
            <a:ext cx="7315200" cy="658368"/>
          </a:xfrm>
          <a:custGeom>
            <a:avLst/>
            <a:gdLst/>
            <a:ahLst/>
            <a:cxnLst/>
            <a:rect l="l" t="t" r="r" b="b"/>
            <a:pathLst>
              <a:path w="7315200" h="658368">
                <a:moveTo>
                  <a:pt x="7315200" y="0"/>
                </a:moveTo>
                <a:lnTo>
                  <a:pt x="0" y="0"/>
                </a:lnTo>
                <a:lnTo>
                  <a:pt x="0" y="658368"/>
                </a:lnTo>
                <a:lnTo>
                  <a:pt x="7315200" y="658368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9574" t="-19574"/>
            </a:stretch>
          </a:blipFill>
        </p:spPr>
      </p:sp>
      <p:sp>
        <p:nvSpPr>
          <p:cNvPr id="6" name="AutoShape 6"/>
          <p:cNvSpPr/>
          <p:nvPr/>
        </p:nvSpPr>
        <p:spPr>
          <a:xfrm flipV="1">
            <a:off x="6744579" y="7671101"/>
            <a:ext cx="0" cy="55657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7126430" y="141597"/>
            <a:ext cx="5751369" cy="2345684"/>
          </a:xfrm>
          <a:custGeom>
            <a:avLst/>
            <a:gdLst/>
            <a:ahLst/>
            <a:cxnLst/>
            <a:rect l="l" t="t" r="r" b="b"/>
            <a:pathLst>
              <a:path w="6039967" h="4225461">
                <a:moveTo>
                  <a:pt x="0" y="0"/>
                </a:moveTo>
                <a:lnTo>
                  <a:pt x="6039968" y="0"/>
                </a:lnTo>
                <a:lnTo>
                  <a:pt x="6039968" y="4225461"/>
                </a:lnTo>
                <a:lnTo>
                  <a:pt x="0" y="42254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32052" b="-33315"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8" name="TextBox 8"/>
          <p:cNvSpPr txBox="1"/>
          <p:nvPr/>
        </p:nvSpPr>
        <p:spPr>
          <a:xfrm>
            <a:off x="837312" y="2487281"/>
            <a:ext cx="13859888" cy="4653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705"/>
              </a:lnSpc>
            </a:pPr>
            <a:r>
              <a:rPr lang="en-US" sz="13360" b="1">
                <a:solidFill>
                  <a:srgbClr val="2450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LINEAS DE DEFENSA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37312" y="7625857"/>
            <a:ext cx="5783442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Sistema de Control Interno – MIPG / MECI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126431" y="7635653"/>
            <a:ext cx="4495592" cy="570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89"/>
              </a:lnSpc>
            </a:pPr>
            <a:r>
              <a:rPr lang="en-US" sz="3421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18 DE DICIEMBRE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625" y="48535"/>
            <a:ext cx="1837069" cy="1865045"/>
          </a:xfrm>
          <a:custGeom>
            <a:avLst/>
            <a:gdLst/>
            <a:ahLst/>
            <a:cxnLst/>
            <a:rect l="l" t="t" r="r" b="b"/>
            <a:pathLst>
              <a:path w="1837069" h="1865045">
                <a:moveTo>
                  <a:pt x="0" y="0"/>
                </a:moveTo>
                <a:lnTo>
                  <a:pt x="1837069" y="0"/>
                </a:lnTo>
                <a:lnTo>
                  <a:pt x="1837069" y="1865044"/>
                </a:lnTo>
                <a:lnTo>
                  <a:pt x="0" y="18650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238680" y="8209105"/>
            <a:ext cx="2049320" cy="2049320"/>
          </a:xfrm>
          <a:custGeom>
            <a:avLst/>
            <a:gdLst/>
            <a:ahLst/>
            <a:cxnLst/>
            <a:rect l="l" t="t" r="r" b="b"/>
            <a:pathLst>
              <a:path w="2049320" h="2049320">
                <a:moveTo>
                  <a:pt x="0" y="0"/>
                </a:moveTo>
                <a:lnTo>
                  <a:pt x="2049320" y="0"/>
                </a:lnTo>
                <a:lnTo>
                  <a:pt x="2049320" y="2049320"/>
                </a:lnTo>
                <a:lnTo>
                  <a:pt x="0" y="20493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0" y="7543144"/>
            <a:ext cx="2715281" cy="2715281"/>
          </a:xfrm>
          <a:custGeom>
            <a:avLst/>
            <a:gdLst/>
            <a:ahLst/>
            <a:cxnLst/>
            <a:rect l="l" t="t" r="r" b="b"/>
            <a:pathLst>
              <a:path w="2715281" h="2715281">
                <a:moveTo>
                  <a:pt x="2715281" y="0"/>
                </a:moveTo>
                <a:lnTo>
                  <a:pt x="0" y="0"/>
                </a:lnTo>
                <a:lnTo>
                  <a:pt x="0" y="2715281"/>
                </a:lnTo>
                <a:lnTo>
                  <a:pt x="2715281" y="2715281"/>
                </a:lnTo>
                <a:lnTo>
                  <a:pt x="271528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237656" y="3115852"/>
            <a:ext cx="7702602" cy="6907499"/>
            <a:chOff x="0" y="0"/>
            <a:chExt cx="1631942" cy="146348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1942" cy="1463485"/>
            </a:xfrm>
            <a:custGeom>
              <a:avLst/>
              <a:gdLst/>
              <a:ahLst/>
              <a:cxnLst/>
              <a:rect l="l" t="t" r="r" b="b"/>
              <a:pathLst>
                <a:path w="1631942" h="1463485">
                  <a:moveTo>
                    <a:pt x="51260" y="0"/>
                  </a:moveTo>
                  <a:lnTo>
                    <a:pt x="1580682" y="0"/>
                  </a:lnTo>
                  <a:cubicBezTo>
                    <a:pt x="1608992" y="0"/>
                    <a:pt x="1631942" y="22950"/>
                    <a:pt x="1631942" y="51260"/>
                  </a:cubicBezTo>
                  <a:lnTo>
                    <a:pt x="1631942" y="1412224"/>
                  </a:lnTo>
                  <a:cubicBezTo>
                    <a:pt x="1631942" y="1440534"/>
                    <a:pt x="1608992" y="1463485"/>
                    <a:pt x="1580682" y="1463485"/>
                  </a:cubicBezTo>
                  <a:lnTo>
                    <a:pt x="51260" y="1463485"/>
                  </a:lnTo>
                  <a:cubicBezTo>
                    <a:pt x="22950" y="1463485"/>
                    <a:pt x="0" y="1440534"/>
                    <a:pt x="0" y="1412224"/>
                  </a:cubicBezTo>
                  <a:lnTo>
                    <a:pt x="0" y="51260"/>
                  </a:lnTo>
                  <a:cubicBezTo>
                    <a:pt x="0" y="22950"/>
                    <a:pt x="22950" y="0"/>
                    <a:pt x="51260" y="0"/>
                  </a:cubicBezTo>
                  <a:close/>
                </a:path>
              </a:pathLst>
            </a:custGeom>
            <a:solidFill>
              <a:srgbClr val="24509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631942" cy="15206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078995" y="2790747"/>
            <a:ext cx="6470546" cy="6420857"/>
            <a:chOff x="0" y="0"/>
            <a:chExt cx="1370908" cy="13603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70908" cy="1360380"/>
            </a:xfrm>
            <a:custGeom>
              <a:avLst/>
              <a:gdLst/>
              <a:ahLst/>
              <a:cxnLst/>
              <a:rect l="l" t="t" r="r" b="b"/>
              <a:pathLst>
                <a:path w="1370908" h="1360380">
                  <a:moveTo>
                    <a:pt x="61021" y="0"/>
                  </a:moveTo>
                  <a:lnTo>
                    <a:pt x="1309887" y="0"/>
                  </a:lnTo>
                  <a:cubicBezTo>
                    <a:pt x="1343588" y="0"/>
                    <a:pt x="1370908" y="27320"/>
                    <a:pt x="1370908" y="61021"/>
                  </a:cubicBezTo>
                  <a:lnTo>
                    <a:pt x="1370908" y="1299359"/>
                  </a:lnTo>
                  <a:cubicBezTo>
                    <a:pt x="1370908" y="1315543"/>
                    <a:pt x="1364479" y="1331064"/>
                    <a:pt x="1353035" y="1342508"/>
                  </a:cubicBezTo>
                  <a:cubicBezTo>
                    <a:pt x="1341592" y="1353951"/>
                    <a:pt x="1326071" y="1360380"/>
                    <a:pt x="1309887" y="1360380"/>
                  </a:cubicBezTo>
                  <a:lnTo>
                    <a:pt x="61021" y="1360380"/>
                  </a:lnTo>
                  <a:cubicBezTo>
                    <a:pt x="44837" y="1360380"/>
                    <a:pt x="29316" y="1353951"/>
                    <a:pt x="17873" y="1342508"/>
                  </a:cubicBezTo>
                  <a:cubicBezTo>
                    <a:pt x="6429" y="1331064"/>
                    <a:pt x="0" y="1315543"/>
                    <a:pt x="0" y="1299359"/>
                  </a:cubicBezTo>
                  <a:lnTo>
                    <a:pt x="0" y="61021"/>
                  </a:lnTo>
                  <a:cubicBezTo>
                    <a:pt x="0" y="44837"/>
                    <a:pt x="6429" y="29316"/>
                    <a:pt x="17873" y="17873"/>
                  </a:cubicBezTo>
                  <a:cubicBezTo>
                    <a:pt x="29316" y="6429"/>
                    <a:pt x="44837" y="0"/>
                    <a:pt x="61021" y="0"/>
                  </a:cubicBezTo>
                  <a:close/>
                </a:path>
              </a:pathLst>
            </a:custGeom>
            <a:solidFill>
              <a:srgbClr val="24509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370908" cy="14175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3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893465" y="2820141"/>
            <a:ext cx="1397842" cy="139784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E5DC8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3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57641" y="2416931"/>
            <a:ext cx="1397842" cy="1397842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E5DC8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3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4386948" y="132178"/>
            <a:ext cx="9286105" cy="243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b="1">
                <a:solidFill>
                  <a:srgbClr val="2450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TERCERA LINEA DE DEFENSA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708258" y="3419523"/>
            <a:ext cx="4761398" cy="584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2"/>
              </a:lnSpc>
            </a:pPr>
            <a:r>
              <a:rPr lang="en-US" sz="348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ROL PRINCIPAL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933569" y="3058702"/>
            <a:ext cx="4761398" cy="584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2"/>
              </a:lnSpc>
            </a:pPr>
            <a:r>
              <a:rPr lang="en-US" sz="348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LÍNEAS DE DEFENSA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562947" y="4338825"/>
            <a:ext cx="7052021" cy="5241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0"/>
              </a:lnSpc>
            </a:pPr>
            <a:r>
              <a:rPr lang="en-US" sz="248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Evalúa los controles de 1ª línea de defensa que no se encuentren cubiertos -y los que inadecuadamente son cubiertos por la 2ª línea de defensa</a:t>
            </a:r>
          </a:p>
          <a:p>
            <a:pPr algn="l">
              <a:lnSpc>
                <a:spcPts val="3480"/>
              </a:lnSpc>
            </a:pPr>
            <a:endParaRPr lang="en-US" sz="2486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480"/>
              </a:lnSpc>
            </a:pPr>
            <a:r>
              <a:rPr lang="en-US" sz="248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La función de la auditoría interna, a través de un enfoque basado en el riesgo, proporcionará aseguramiento objetivo e independiente sobre la eficacia de gobierno, gestión de riesgos y control interno a la alta dirección de la entidad, incluidas las maneras en que funciona la primera y segunda línea de defensa.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370061" y="3897836"/>
            <a:ext cx="5888415" cy="1109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52"/>
              </a:lnSpc>
            </a:pPr>
            <a:r>
              <a:rPr lang="en-US" sz="318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Bajo la responsabilidad de la Oficina de Control Interno. </a:t>
            </a:r>
          </a:p>
        </p:txBody>
      </p:sp>
      <p:sp>
        <p:nvSpPr>
          <p:cNvPr id="22" name="Freeform 22"/>
          <p:cNvSpPr/>
          <p:nvPr/>
        </p:nvSpPr>
        <p:spPr>
          <a:xfrm>
            <a:off x="15706731" y="39010"/>
            <a:ext cx="2572875" cy="2751738"/>
          </a:xfrm>
          <a:custGeom>
            <a:avLst/>
            <a:gdLst/>
            <a:ahLst/>
            <a:cxnLst/>
            <a:rect l="l" t="t" r="r" b="b"/>
            <a:pathLst>
              <a:path w="2572875" h="2751738">
                <a:moveTo>
                  <a:pt x="0" y="0"/>
                </a:moveTo>
                <a:lnTo>
                  <a:pt x="2572875" y="0"/>
                </a:lnTo>
                <a:lnTo>
                  <a:pt x="2572875" y="2751737"/>
                </a:lnTo>
                <a:lnTo>
                  <a:pt x="0" y="27517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67758" y="1342885"/>
            <a:ext cx="13562896" cy="7601230"/>
            <a:chOff x="0" y="0"/>
            <a:chExt cx="3572121" cy="20019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72121" cy="2001970"/>
            </a:xfrm>
            <a:custGeom>
              <a:avLst/>
              <a:gdLst/>
              <a:ahLst/>
              <a:cxnLst/>
              <a:rect l="l" t="t" r="r" b="b"/>
              <a:pathLst>
                <a:path w="3572121" h="2001970">
                  <a:moveTo>
                    <a:pt x="29112" y="0"/>
                  </a:moveTo>
                  <a:lnTo>
                    <a:pt x="3543009" y="0"/>
                  </a:lnTo>
                  <a:cubicBezTo>
                    <a:pt x="3550730" y="0"/>
                    <a:pt x="3558135" y="3067"/>
                    <a:pt x="3563594" y="8527"/>
                  </a:cubicBezTo>
                  <a:cubicBezTo>
                    <a:pt x="3569053" y="13986"/>
                    <a:pt x="3572121" y="21391"/>
                    <a:pt x="3572121" y="29112"/>
                  </a:cubicBezTo>
                  <a:lnTo>
                    <a:pt x="3572121" y="1972858"/>
                  </a:lnTo>
                  <a:cubicBezTo>
                    <a:pt x="3572121" y="1980579"/>
                    <a:pt x="3569053" y="1987984"/>
                    <a:pt x="3563594" y="1993443"/>
                  </a:cubicBezTo>
                  <a:cubicBezTo>
                    <a:pt x="3558135" y="1998903"/>
                    <a:pt x="3550730" y="2001970"/>
                    <a:pt x="3543009" y="2001970"/>
                  </a:cubicBezTo>
                  <a:lnTo>
                    <a:pt x="29112" y="2001970"/>
                  </a:lnTo>
                  <a:cubicBezTo>
                    <a:pt x="21391" y="2001970"/>
                    <a:pt x="13986" y="1998903"/>
                    <a:pt x="8527" y="1993443"/>
                  </a:cubicBezTo>
                  <a:cubicBezTo>
                    <a:pt x="3067" y="1987984"/>
                    <a:pt x="0" y="1980579"/>
                    <a:pt x="0" y="1972858"/>
                  </a:cubicBezTo>
                  <a:lnTo>
                    <a:pt x="0" y="29112"/>
                  </a:lnTo>
                  <a:cubicBezTo>
                    <a:pt x="0" y="21391"/>
                    <a:pt x="3067" y="13986"/>
                    <a:pt x="8527" y="8527"/>
                  </a:cubicBezTo>
                  <a:cubicBezTo>
                    <a:pt x="13986" y="3067"/>
                    <a:pt x="21391" y="0"/>
                    <a:pt x="29112" y="0"/>
                  </a:cubicBezTo>
                  <a:close/>
                </a:path>
              </a:pathLst>
            </a:custGeom>
            <a:solidFill>
              <a:srgbClr val="24509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3572121" cy="20591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88278" y="780645"/>
            <a:ext cx="1124480" cy="112448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E5DC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3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V="1">
            <a:off x="0" y="8160499"/>
            <a:ext cx="1988278" cy="2126501"/>
          </a:xfrm>
          <a:custGeom>
            <a:avLst/>
            <a:gdLst/>
            <a:ahLst/>
            <a:cxnLst/>
            <a:rect l="l" t="t" r="r" b="b"/>
            <a:pathLst>
              <a:path w="1988278" h="2126501">
                <a:moveTo>
                  <a:pt x="0" y="2126501"/>
                </a:moveTo>
                <a:lnTo>
                  <a:pt x="1988278" y="2126501"/>
                </a:lnTo>
                <a:lnTo>
                  <a:pt x="1988278" y="0"/>
                </a:lnTo>
                <a:lnTo>
                  <a:pt x="0" y="0"/>
                </a:lnTo>
                <a:lnTo>
                  <a:pt x="0" y="212650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310134" y="39010"/>
            <a:ext cx="1974988" cy="2126501"/>
          </a:xfrm>
          <a:custGeom>
            <a:avLst/>
            <a:gdLst/>
            <a:ahLst/>
            <a:cxnLst/>
            <a:rect l="l" t="t" r="r" b="b"/>
            <a:pathLst>
              <a:path w="1974988" h="2126501">
                <a:moveTo>
                  <a:pt x="0" y="0"/>
                </a:moveTo>
                <a:lnTo>
                  <a:pt x="1974988" y="0"/>
                </a:lnTo>
                <a:lnTo>
                  <a:pt x="1974988" y="2126501"/>
                </a:lnTo>
                <a:lnTo>
                  <a:pt x="0" y="21265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067791">
            <a:off x="-503391" y="-429831"/>
            <a:ext cx="1464840" cy="1464840"/>
          </a:xfrm>
          <a:custGeom>
            <a:avLst/>
            <a:gdLst/>
            <a:ahLst/>
            <a:cxnLst/>
            <a:rect l="l" t="t" r="r" b="b"/>
            <a:pathLst>
              <a:path w="1464840" h="1464840">
                <a:moveTo>
                  <a:pt x="0" y="0"/>
                </a:moveTo>
                <a:lnTo>
                  <a:pt x="1464841" y="0"/>
                </a:lnTo>
                <a:lnTo>
                  <a:pt x="1464841" y="1464841"/>
                </a:lnTo>
                <a:lnTo>
                  <a:pt x="0" y="14648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456322" y="9223750"/>
            <a:ext cx="3657600" cy="1911096"/>
          </a:xfrm>
          <a:custGeom>
            <a:avLst/>
            <a:gdLst/>
            <a:ahLst/>
            <a:cxnLst/>
            <a:rect l="l" t="t" r="r" b="b"/>
            <a:pathLst>
              <a:path w="3657600" h="1911096">
                <a:moveTo>
                  <a:pt x="0" y="0"/>
                </a:moveTo>
                <a:lnTo>
                  <a:pt x="3657600" y="0"/>
                </a:lnTo>
                <a:lnTo>
                  <a:pt x="3657600" y="1911096"/>
                </a:lnTo>
                <a:lnTo>
                  <a:pt x="0" y="19110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362552" y="1517692"/>
            <a:ext cx="13562896" cy="488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3"/>
              </a:lnSpc>
              <a:spcBef>
                <a:spcPct val="0"/>
              </a:spcBef>
            </a:pPr>
            <a:r>
              <a:rPr lang="en-US" sz="290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ACTIVIDADES EN EL SISTEMA DE CONTROL INTERNO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810655" y="2294604"/>
            <a:ext cx="12666691" cy="6145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9239" lvl="1" indent="-314619" algn="l">
              <a:lnSpc>
                <a:spcPts val="4080"/>
              </a:lnSpc>
              <a:buFont typeface="Arial"/>
              <a:buChar char="•"/>
            </a:pPr>
            <a:r>
              <a:rPr lang="en-US" sz="291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Asesorar y dar orientación técnica y recomendaciones frente a la administración del riesgo en coordinación con la Oficina Asesora de Planeación. </a:t>
            </a:r>
          </a:p>
          <a:p>
            <a:pPr marL="629239" lvl="1" indent="-314619" algn="l">
              <a:lnSpc>
                <a:spcPts val="4080"/>
              </a:lnSpc>
              <a:buFont typeface="Arial"/>
              <a:buChar char="•"/>
            </a:pPr>
            <a:r>
              <a:rPr lang="en-US" sz="291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Realizar el monitoreo a la exposición al riesgo, así como las recomendaciones respectivas, con alcance preventivo.</a:t>
            </a:r>
          </a:p>
          <a:p>
            <a:pPr marL="629239" lvl="1" indent="-314619" algn="l">
              <a:lnSpc>
                <a:spcPts val="4080"/>
              </a:lnSpc>
              <a:buFont typeface="Arial"/>
              <a:buChar char="•"/>
            </a:pPr>
            <a:r>
              <a:rPr lang="en-US" sz="291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Asesorar de forma proactiva y estratégica a la Alta Dirección, así como a los líderes de proceso, en materia de control interno y responsabilidades en materia de riesgos. </a:t>
            </a:r>
          </a:p>
          <a:p>
            <a:pPr marL="629239" lvl="1" indent="-314619" algn="l">
              <a:lnSpc>
                <a:spcPts val="4080"/>
              </a:lnSpc>
              <a:buFont typeface="Arial"/>
              <a:buChar char="•"/>
            </a:pPr>
            <a:r>
              <a:rPr lang="en-US" sz="291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Formar a la alta dirección y a todos los niveles de la entidad acerca de las responsabilidades en materia de riesgos. </a:t>
            </a:r>
          </a:p>
          <a:p>
            <a:pPr marL="629239" lvl="1" indent="-314619" algn="l">
              <a:lnSpc>
                <a:spcPts val="4080"/>
              </a:lnSpc>
              <a:buFont typeface="Arial"/>
              <a:buChar char="•"/>
            </a:pPr>
            <a:r>
              <a:rPr lang="en-US" sz="291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Informar los hallazgos y proporciona recomendaciones de forma independiente. (Evaluación Independiente)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5279339" y="7047527"/>
            <a:ext cx="3008661" cy="3239473"/>
          </a:xfrm>
          <a:custGeom>
            <a:avLst/>
            <a:gdLst/>
            <a:ahLst/>
            <a:cxnLst/>
            <a:rect l="l" t="t" r="r" b="b"/>
            <a:pathLst>
              <a:path w="3008661" h="3239473">
                <a:moveTo>
                  <a:pt x="3008661" y="3239473"/>
                </a:moveTo>
                <a:lnTo>
                  <a:pt x="0" y="3239473"/>
                </a:lnTo>
                <a:lnTo>
                  <a:pt x="0" y="0"/>
                </a:lnTo>
                <a:lnTo>
                  <a:pt x="3008661" y="0"/>
                </a:lnTo>
                <a:lnTo>
                  <a:pt x="3008661" y="323947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279339" y="39010"/>
            <a:ext cx="3008661" cy="3187985"/>
          </a:xfrm>
          <a:custGeom>
            <a:avLst/>
            <a:gdLst/>
            <a:ahLst/>
            <a:cxnLst/>
            <a:rect l="l" t="t" r="r" b="b"/>
            <a:pathLst>
              <a:path w="3008661" h="3187985">
                <a:moveTo>
                  <a:pt x="0" y="0"/>
                </a:moveTo>
                <a:lnTo>
                  <a:pt x="3008661" y="0"/>
                </a:lnTo>
                <a:lnTo>
                  <a:pt x="3008661" y="3187985"/>
                </a:lnTo>
                <a:lnTo>
                  <a:pt x="0" y="31879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31215" y="10076086"/>
            <a:ext cx="15656274" cy="227634"/>
            <a:chOff x="0" y="0"/>
            <a:chExt cx="4123463" cy="5995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123463" cy="59953"/>
            </a:xfrm>
            <a:custGeom>
              <a:avLst/>
              <a:gdLst/>
              <a:ahLst/>
              <a:cxnLst/>
              <a:rect l="l" t="t" r="r" b="b"/>
              <a:pathLst>
                <a:path w="4123463" h="59953">
                  <a:moveTo>
                    <a:pt x="0" y="0"/>
                  </a:moveTo>
                  <a:lnTo>
                    <a:pt x="4123463" y="0"/>
                  </a:lnTo>
                  <a:lnTo>
                    <a:pt x="4123463" y="59953"/>
                  </a:lnTo>
                  <a:lnTo>
                    <a:pt x="0" y="59953"/>
                  </a:lnTo>
                  <a:close/>
                </a:path>
              </a:pathLst>
            </a:custGeom>
            <a:solidFill>
              <a:srgbClr val="245095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4123463" cy="1171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3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503058" y="-10668"/>
            <a:ext cx="7315200" cy="658368"/>
          </a:xfrm>
          <a:custGeom>
            <a:avLst/>
            <a:gdLst/>
            <a:ahLst/>
            <a:cxnLst/>
            <a:rect l="l" t="t" r="r" b="b"/>
            <a:pathLst>
              <a:path w="7315200" h="658368">
                <a:moveTo>
                  <a:pt x="0" y="0"/>
                </a:moveTo>
                <a:lnTo>
                  <a:pt x="7315200" y="0"/>
                </a:lnTo>
                <a:lnTo>
                  <a:pt x="7315200" y="658368"/>
                </a:lnTo>
                <a:lnTo>
                  <a:pt x="0" y="6583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489135" y="6765213"/>
            <a:ext cx="7521721" cy="3185658"/>
          </a:xfrm>
          <a:custGeom>
            <a:avLst/>
            <a:gdLst/>
            <a:ahLst/>
            <a:cxnLst/>
            <a:rect l="l" t="t" r="r" b="b"/>
            <a:pathLst>
              <a:path w="6039967" h="4225461">
                <a:moveTo>
                  <a:pt x="0" y="0"/>
                </a:moveTo>
                <a:lnTo>
                  <a:pt x="6039967" y="0"/>
                </a:lnTo>
                <a:lnTo>
                  <a:pt x="6039967" y="4225461"/>
                </a:lnTo>
                <a:lnTo>
                  <a:pt x="0" y="42254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36249" b="-28212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391708" y="1375827"/>
            <a:ext cx="10427842" cy="4661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705"/>
              </a:lnSpc>
              <a:spcBef>
                <a:spcPct val="0"/>
              </a:spcBef>
            </a:pPr>
            <a:r>
              <a:rPr lang="en-US" sz="13360" b="1">
                <a:solidFill>
                  <a:srgbClr val="2450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MUCHAS GRACIAS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50619" y="0"/>
            <a:ext cx="23189238" cy="3036365"/>
          </a:xfrm>
          <a:custGeom>
            <a:avLst/>
            <a:gdLst/>
            <a:ahLst/>
            <a:cxnLst/>
            <a:rect l="l" t="t" r="r" b="b"/>
            <a:pathLst>
              <a:path w="23189238" h="3036365">
                <a:moveTo>
                  <a:pt x="0" y="0"/>
                </a:moveTo>
                <a:lnTo>
                  <a:pt x="23189238" y="0"/>
                </a:lnTo>
                <a:lnTo>
                  <a:pt x="23189238" y="3036365"/>
                </a:lnTo>
                <a:lnTo>
                  <a:pt x="0" y="30363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3953" r="-31533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5253722" y="7494628"/>
            <a:ext cx="3527345" cy="3527345"/>
          </a:xfrm>
          <a:custGeom>
            <a:avLst/>
            <a:gdLst/>
            <a:ahLst/>
            <a:cxnLst/>
            <a:rect l="l" t="t" r="r" b="b"/>
            <a:pathLst>
              <a:path w="3527345" h="3527345">
                <a:moveTo>
                  <a:pt x="0" y="0"/>
                </a:moveTo>
                <a:lnTo>
                  <a:pt x="3527345" y="0"/>
                </a:lnTo>
                <a:lnTo>
                  <a:pt x="3527345" y="3527344"/>
                </a:lnTo>
                <a:lnTo>
                  <a:pt x="0" y="35273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4817" t="-111018" r="-12744" b="-43268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7612438"/>
            <a:ext cx="2183111" cy="2674562"/>
          </a:xfrm>
          <a:custGeom>
            <a:avLst/>
            <a:gdLst/>
            <a:ahLst/>
            <a:cxnLst/>
            <a:rect l="l" t="t" r="r" b="b"/>
            <a:pathLst>
              <a:path w="2183111" h="2674562">
                <a:moveTo>
                  <a:pt x="0" y="0"/>
                </a:moveTo>
                <a:lnTo>
                  <a:pt x="2183111" y="0"/>
                </a:lnTo>
                <a:lnTo>
                  <a:pt x="2183111" y="2674562"/>
                </a:lnTo>
                <a:lnTo>
                  <a:pt x="0" y="26745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16230600" y="82296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4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680800" y="1767932"/>
            <a:ext cx="6048878" cy="6751135"/>
            <a:chOff x="0" y="0"/>
            <a:chExt cx="812800" cy="90716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907164"/>
            </a:xfrm>
            <a:custGeom>
              <a:avLst/>
              <a:gdLst/>
              <a:ahLst/>
              <a:cxnLst/>
              <a:rect l="l" t="t" r="r" b="b"/>
              <a:pathLst>
                <a:path w="812800" h="907164">
                  <a:moveTo>
                    <a:pt x="29438" y="0"/>
                  </a:moveTo>
                  <a:lnTo>
                    <a:pt x="783362" y="0"/>
                  </a:lnTo>
                  <a:cubicBezTo>
                    <a:pt x="799620" y="0"/>
                    <a:pt x="812800" y="13180"/>
                    <a:pt x="812800" y="29438"/>
                  </a:cubicBezTo>
                  <a:lnTo>
                    <a:pt x="812800" y="877726"/>
                  </a:lnTo>
                  <a:cubicBezTo>
                    <a:pt x="812800" y="893984"/>
                    <a:pt x="799620" y="907164"/>
                    <a:pt x="783362" y="907164"/>
                  </a:cubicBezTo>
                  <a:lnTo>
                    <a:pt x="29438" y="907164"/>
                  </a:lnTo>
                  <a:cubicBezTo>
                    <a:pt x="13180" y="907164"/>
                    <a:pt x="0" y="893984"/>
                    <a:pt x="0" y="877726"/>
                  </a:cubicBezTo>
                  <a:lnTo>
                    <a:pt x="0" y="29438"/>
                  </a:lnTo>
                  <a:cubicBezTo>
                    <a:pt x="0" y="13180"/>
                    <a:pt x="13180" y="0"/>
                    <a:pt x="29438" y="0"/>
                  </a:cubicBezTo>
                  <a:close/>
                </a:path>
              </a:pathLst>
            </a:custGeom>
            <a:blipFill>
              <a:blip r:embed="rId8"/>
              <a:stretch>
                <a:fillRect r="-67262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15613438" y="0"/>
            <a:ext cx="2674562" cy="2674562"/>
          </a:xfrm>
          <a:custGeom>
            <a:avLst/>
            <a:gdLst/>
            <a:ahLst/>
            <a:cxnLst/>
            <a:rect l="l" t="t" r="r" b="b"/>
            <a:pathLst>
              <a:path w="2674562" h="2674562">
                <a:moveTo>
                  <a:pt x="0" y="0"/>
                </a:moveTo>
                <a:lnTo>
                  <a:pt x="2674562" y="0"/>
                </a:lnTo>
                <a:lnTo>
                  <a:pt x="2674562" y="2674562"/>
                </a:lnTo>
                <a:lnTo>
                  <a:pt x="0" y="26745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90277" y="3500681"/>
            <a:ext cx="9524366" cy="3580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5" lvl="1" indent="-367027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Hebrew"/>
                <a:ea typeface="Open Sans Hebrew"/>
                <a:cs typeface="Open Sans Hebrew"/>
                <a:sym typeface="Open Sans Hebrew"/>
              </a:rPr>
              <a:t>Comprender el esquema de Líneas de Defensa</a:t>
            </a:r>
          </a:p>
          <a:p>
            <a:pPr marL="734055" lvl="1" indent="-367027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Hebrew"/>
                <a:ea typeface="Open Sans Hebrew"/>
                <a:cs typeface="Open Sans Hebrew"/>
                <a:sym typeface="Open Sans Hebrew"/>
              </a:rPr>
              <a:t>Reconocer responsabilidades por nivel</a:t>
            </a:r>
          </a:p>
          <a:p>
            <a:pPr marL="734055" lvl="1" indent="-367027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Hebrew"/>
                <a:ea typeface="Open Sans Hebrew"/>
                <a:cs typeface="Open Sans Hebrew"/>
                <a:sym typeface="Open Sans Hebrew"/>
              </a:rPr>
              <a:t>Fortalecer la cultura de autocontrol y gestión del riesgo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Open Sans Hebrew"/>
              <a:ea typeface="Open Sans Hebrew"/>
              <a:cs typeface="Open Sans Hebrew"/>
              <a:sym typeface="Open Sans Hebrew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91555" y="654656"/>
            <a:ext cx="4832122" cy="1447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972"/>
              </a:lnSpc>
            </a:pPr>
            <a:r>
              <a:rPr lang="en-US" sz="8551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Objetivo</a:t>
            </a:r>
          </a:p>
        </p:txBody>
      </p:sp>
      <p:sp>
        <p:nvSpPr>
          <p:cNvPr id="11" name="AutoShape 11"/>
          <p:cNvSpPr/>
          <p:nvPr/>
        </p:nvSpPr>
        <p:spPr>
          <a:xfrm>
            <a:off x="4764804" y="9526716"/>
            <a:ext cx="2705661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50619" y="0"/>
            <a:ext cx="23189238" cy="3036365"/>
          </a:xfrm>
          <a:custGeom>
            <a:avLst/>
            <a:gdLst/>
            <a:ahLst/>
            <a:cxnLst/>
            <a:rect l="l" t="t" r="r" b="b"/>
            <a:pathLst>
              <a:path w="23189238" h="3036365">
                <a:moveTo>
                  <a:pt x="0" y="0"/>
                </a:moveTo>
                <a:lnTo>
                  <a:pt x="23189238" y="0"/>
                </a:lnTo>
                <a:lnTo>
                  <a:pt x="23189238" y="3036365"/>
                </a:lnTo>
                <a:lnTo>
                  <a:pt x="0" y="30363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3953" r="-31533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5253722" y="7494628"/>
            <a:ext cx="3527345" cy="3527345"/>
          </a:xfrm>
          <a:custGeom>
            <a:avLst/>
            <a:gdLst/>
            <a:ahLst/>
            <a:cxnLst/>
            <a:rect l="l" t="t" r="r" b="b"/>
            <a:pathLst>
              <a:path w="3527345" h="3527345">
                <a:moveTo>
                  <a:pt x="0" y="0"/>
                </a:moveTo>
                <a:lnTo>
                  <a:pt x="3527345" y="0"/>
                </a:lnTo>
                <a:lnTo>
                  <a:pt x="3527345" y="3527344"/>
                </a:lnTo>
                <a:lnTo>
                  <a:pt x="0" y="35273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4817" t="-111018" r="-12744" b="-43268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7612438"/>
            <a:ext cx="2183111" cy="2674562"/>
          </a:xfrm>
          <a:custGeom>
            <a:avLst/>
            <a:gdLst/>
            <a:ahLst/>
            <a:cxnLst/>
            <a:rect l="l" t="t" r="r" b="b"/>
            <a:pathLst>
              <a:path w="2183111" h="2674562">
                <a:moveTo>
                  <a:pt x="0" y="0"/>
                </a:moveTo>
                <a:lnTo>
                  <a:pt x="2183111" y="0"/>
                </a:lnTo>
                <a:lnTo>
                  <a:pt x="2183111" y="2674562"/>
                </a:lnTo>
                <a:lnTo>
                  <a:pt x="0" y="26745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16230600" y="82296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4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680800" y="1767932"/>
            <a:ext cx="6048878" cy="6751135"/>
            <a:chOff x="0" y="0"/>
            <a:chExt cx="812800" cy="90716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907164"/>
            </a:xfrm>
            <a:custGeom>
              <a:avLst/>
              <a:gdLst/>
              <a:ahLst/>
              <a:cxnLst/>
              <a:rect l="l" t="t" r="r" b="b"/>
              <a:pathLst>
                <a:path w="812800" h="907164">
                  <a:moveTo>
                    <a:pt x="29438" y="0"/>
                  </a:moveTo>
                  <a:lnTo>
                    <a:pt x="783362" y="0"/>
                  </a:lnTo>
                  <a:cubicBezTo>
                    <a:pt x="799620" y="0"/>
                    <a:pt x="812800" y="13180"/>
                    <a:pt x="812800" y="29438"/>
                  </a:cubicBezTo>
                  <a:lnTo>
                    <a:pt x="812800" y="877726"/>
                  </a:lnTo>
                  <a:cubicBezTo>
                    <a:pt x="812800" y="893984"/>
                    <a:pt x="799620" y="907164"/>
                    <a:pt x="783362" y="907164"/>
                  </a:cubicBezTo>
                  <a:lnTo>
                    <a:pt x="29438" y="907164"/>
                  </a:lnTo>
                  <a:cubicBezTo>
                    <a:pt x="13180" y="907164"/>
                    <a:pt x="0" y="893984"/>
                    <a:pt x="0" y="877726"/>
                  </a:cubicBezTo>
                  <a:lnTo>
                    <a:pt x="0" y="29438"/>
                  </a:lnTo>
                  <a:cubicBezTo>
                    <a:pt x="0" y="13180"/>
                    <a:pt x="13180" y="0"/>
                    <a:pt x="29438" y="0"/>
                  </a:cubicBezTo>
                  <a:close/>
                </a:path>
              </a:pathLst>
            </a:custGeom>
            <a:blipFill>
              <a:blip r:embed="rId8"/>
              <a:stretch>
                <a:fillRect l="-49208" r="-49208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15613438" y="0"/>
            <a:ext cx="2674562" cy="2674562"/>
          </a:xfrm>
          <a:custGeom>
            <a:avLst/>
            <a:gdLst/>
            <a:ahLst/>
            <a:cxnLst/>
            <a:rect l="l" t="t" r="r" b="b"/>
            <a:pathLst>
              <a:path w="2674562" h="2674562">
                <a:moveTo>
                  <a:pt x="0" y="0"/>
                </a:moveTo>
                <a:lnTo>
                  <a:pt x="2674562" y="0"/>
                </a:lnTo>
                <a:lnTo>
                  <a:pt x="2674562" y="2674562"/>
                </a:lnTo>
                <a:lnTo>
                  <a:pt x="0" y="26745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95196" y="3913862"/>
            <a:ext cx="9524366" cy="3580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5" lvl="1" indent="-367027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Hebrew"/>
                <a:ea typeface="Open Sans Hebrew"/>
                <a:cs typeface="Open Sans Hebrew"/>
                <a:sym typeface="Open Sans Hebrew"/>
              </a:rPr>
              <a:t>Marco normativo y conceptual</a:t>
            </a:r>
          </a:p>
          <a:p>
            <a:pPr marL="734055" lvl="1" indent="-367027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Hebrew"/>
                <a:ea typeface="Open Sans Hebrew"/>
                <a:cs typeface="Open Sans Hebrew"/>
                <a:sym typeface="Open Sans Hebrew"/>
              </a:rPr>
              <a:t>MIPG</a:t>
            </a:r>
          </a:p>
          <a:p>
            <a:pPr marL="734055" lvl="1" indent="-367027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Hebrew"/>
                <a:ea typeface="Open Sans Hebrew"/>
                <a:cs typeface="Open Sans Hebrew"/>
                <a:sym typeface="Open Sans Hebrew"/>
              </a:rPr>
              <a:t>MECI</a:t>
            </a:r>
          </a:p>
          <a:p>
            <a:pPr marL="734055" lvl="1" indent="-367027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Hebrew"/>
                <a:ea typeface="Open Sans Hebrew"/>
                <a:cs typeface="Open Sans Hebrew"/>
                <a:sym typeface="Open Sans Hebrew"/>
              </a:rPr>
              <a:t>Ley 1474 de 2011</a:t>
            </a:r>
          </a:p>
          <a:p>
            <a:pPr marL="734055" lvl="1" indent="-367027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Hebrew"/>
                <a:ea typeface="Open Sans Hebrew"/>
                <a:cs typeface="Open Sans Hebrew"/>
                <a:sym typeface="Open Sans Hebrew"/>
              </a:rPr>
              <a:t>Rol del Control Interno en la entidad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Open Sans Hebrew"/>
              <a:ea typeface="Open Sans Hebrew"/>
              <a:cs typeface="Open Sans Hebrew"/>
              <a:sym typeface="Open Sans Hebrew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35096" y="-38391"/>
            <a:ext cx="8444566" cy="2960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972"/>
              </a:lnSpc>
            </a:pPr>
            <a:r>
              <a:rPr lang="en-US" sz="8551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MARCO NORMATIVO</a:t>
            </a:r>
          </a:p>
        </p:txBody>
      </p:sp>
      <p:sp>
        <p:nvSpPr>
          <p:cNvPr id="11" name="AutoShape 11"/>
          <p:cNvSpPr/>
          <p:nvPr/>
        </p:nvSpPr>
        <p:spPr>
          <a:xfrm>
            <a:off x="4764804" y="9526716"/>
            <a:ext cx="2705661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3434442" y="2534955"/>
            <a:ext cx="12758632" cy="5987968"/>
          </a:xfrm>
          <a:custGeom>
            <a:avLst/>
            <a:gdLst/>
            <a:ahLst/>
            <a:cxnLst/>
            <a:rect l="l" t="t" r="r" b="b"/>
            <a:pathLst>
              <a:path w="12758632" h="5987968">
                <a:moveTo>
                  <a:pt x="0" y="0"/>
                </a:moveTo>
                <a:lnTo>
                  <a:pt x="12758632" y="0"/>
                </a:lnTo>
                <a:lnTo>
                  <a:pt x="12758632" y="5987968"/>
                </a:lnTo>
                <a:lnTo>
                  <a:pt x="0" y="59879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20990" r="-30048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232629" y="2029"/>
            <a:ext cx="2053342" cy="2053342"/>
          </a:xfrm>
          <a:custGeom>
            <a:avLst/>
            <a:gdLst/>
            <a:ahLst/>
            <a:cxnLst/>
            <a:rect l="l" t="t" r="r" b="b"/>
            <a:pathLst>
              <a:path w="2053342" h="2053342">
                <a:moveTo>
                  <a:pt x="0" y="0"/>
                </a:moveTo>
                <a:lnTo>
                  <a:pt x="2053342" y="0"/>
                </a:lnTo>
                <a:lnTo>
                  <a:pt x="2053342" y="2053342"/>
                </a:lnTo>
                <a:lnTo>
                  <a:pt x="0" y="20533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273158" y="8194648"/>
            <a:ext cx="2014842" cy="2053342"/>
          </a:xfrm>
          <a:custGeom>
            <a:avLst/>
            <a:gdLst/>
            <a:ahLst/>
            <a:cxnLst/>
            <a:rect l="l" t="t" r="r" b="b"/>
            <a:pathLst>
              <a:path w="2014842" h="2053342">
                <a:moveTo>
                  <a:pt x="0" y="0"/>
                </a:moveTo>
                <a:lnTo>
                  <a:pt x="2014842" y="0"/>
                </a:lnTo>
                <a:lnTo>
                  <a:pt x="2014842" y="2053342"/>
                </a:lnTo>
                <a:lnTo>
                  <a:pt x="0" y="20533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353647" y="8704783"/>
            <a:ext cx="1499486" cy="1514633"/>
          </a:xfrm>
          <a:custGeom>
            <a:avLst/>
            <a:gdLst/>
            <a:ahLst/>
            <a:cxnLst/>
            <a:rect l="l" t="t" r="r" b="b"/>
            <a:pathLst>
              <a:path w="1499486" h="1514633">
                <a:moveTo>
                  <a:pt x="0" y="0"/>
                </a:moveTo>
                <a:lnTo>
                  <a:pt x="1499486" y="0"/>
                </a:lnTo>
                <a:lnTo>
                  <a:pt x="1499486" y="1514632"/>
                </a:lnTo>
                <a:lnTo>
                  <a:pt x="0" y="15146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6200" y="90409"/>
            <a:ext cx="1499486" cy="1514633"/>
          </a:xfrm>
          <a:custGeom>
            <a:avLst/>
            <a:gdLst/>
            <a:ahLst/>
            <a:cxnLst/>
            <a:rect l="l" t="t" r="r" b="b"/>
            <a:pathLst>
              <a:path w="1499486" h="1514633">
                <a:moveTo>
                  <a:pt x="0" y="0"/>
                </a:moveTo>
                <a:lnTo>
                  <a:pt x="1499486" y="0"/>
                </a:lnTo>
                <a:lnTo>
                  <a:pt x="1499486" y="1514632"/>
                </a:lnTo>
                <a:lnTo>
                  <a:pt x="0" y="15146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791281" y="2968876"/>
            <a:ext cx="1324294" cy="746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77"/>
              </a:lnSpc>
            </a:pPr>
            <a:r>
              <a:rPr lang="en-US" sz="434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712071" y="3038007"/>
            <a:ext cx="1324294" cy="746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77"/>
              </a:lnSpc>
            </a:pPr>
            <a:r>
              <a:rPr lang="en-US" sz="434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294635" y="437590"/>
            <a:ext cx="9582218" cy="9316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25"/>
              </a:lnSpc>
            </a:pPr>
            <a:r>
              <a:rPr lang="en-US" sz="4375">
                <a:solidFill>
                  <a:srgbClr val="0F3460"/>
                </a:solidFill>
                <a:latin typeface="Open Sans"/>
                <a:ea typeface="Open Sans"/>
                <a:cs typeface="Open Sans"/>
                <a:sym typeface="Open Sans"/>
              </a:rPr>
              <a:t>Las Líneas de Defensa son un modelo de gestión de riesgos</a:t>
            </a:r>
            <a:r>
              <a:rPr lang="en-US" sz="4375" b="1">
                <a:solidFill>
                  <a:srgbClr val="0F346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que estructura roles y responsabilidades dentro de una organización para identificar, mitigar y controlar vulnerabilidades</a:t>
            </a:r>
            <a:r>
              <a:rPr lang="en-US" sz="4375">
                <a:solidFill>
                  <a:srgbClr val="0F3460"/>
                </a:solidFill>
                <a:latin typeface="Open Sans"/>
                <a:ea typeface="Open Sans"/>
                <a:cs typeface="Open Sans"/>
                <a:sym typeface="Open Sans"/>
              </a:rPr>
              <a:t>, asegurando que cada nivel cumpla su función sin duplicar esfuerzos, siendo el modelo más común el de tres líneas de defensa: las operaciones directas (1ª), la supervisión de riesgos (2ª) y la auditoría (3ª)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6552" y="2622550"/>
            <a:ext cx="5223154" cy="4908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¿Qué son las Líneas de Defensa?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95425" y="2975238"/>
            <a:ext cx="5246370" cy="6283062"/>
            <a:chOff x="0" y="0"/>
            <a:chExt cx="812800" cy="9734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973411"/>
            </a:xfrm>
            <a:custGeom>
              <a:avLst/>
              <a:gdLst/>
              <a:ahLst/>
              <a:cxnLst/>
              <a:rect l="l" t="t" r="r" b="b"/>
              <a:pathLst>
                <a:path w="812800" h="973411">
                  <a:moveTo>
                    <a:pt x="33940" y="0"/>
                  </a:moveTo>
                  <a:lnTo>
                    <a:pt x="778860" y="0"/>
                  </a:lnTo>
                  <a:cubicBezTo>
                    <a:pt x="797604" y="0"/>
                    <a:pt x="812800" y="15196"/>
                    <a:pt x="812800" y="33940"/>
                  </a:cubicBezTo>
                  <a:lnTo>
                    <a:pt x="812800" y="939470"/>
                  </a:lnTo>
                  <a:cubicBezTo>
                    <a:pt x="812800" y="958215"/>
                    <a:pt x="797604" y="973411"/>
                    <a:pt x="778860" y="973411"/>
                  </a:cubicBezTo>
                  <a:lnTo>
                    <a:pt x="33940" y="973411"/>
                  </a:lnTo>
                  <a:cubicBezTo>
                    <a:pt x="24939" y="973411"/>
                    <a:pt x="16306" y="969835"/>
                    <a:pt x="9941" y="963470"/>
                  </a:cubicBezTo>
                  <a:cubicBezTo>
                    <a:pt x="3576" y="957105"/>
                    <a:pt x="0" y="948472"/>
                    <a:pt x="0" y="939470"/>
                  </a:cubicBezTo>
                  <a:lnTo>
                    <a:pt x="0" y="33940"/>
                  </a:lnTo>
                  <a:cubicBezTo>
                    <a:pt x="0" y="15196"/>
                    <a:pt x="15196" y="0"/>
                    <a:pt x="33940" y="0"/>
                  </a:cubicBezTo>
                  <a:close/>
                </a:path>
              </a:pathLst>
            </a:custGeom>
            <a:blipFill>
              <a:blip r:embed="rId2"/>
              <a:stretch>
                <a:fillRect l="-63178" r="-16573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0" y="8052368"/>
            <a:ext cx="2066799" cy="2164188"/>
          </a:xfrm>
          <a:custGeom>
            <a:avLst/>
            <a:gdLst/>
            <a:ahLst/>
            <a:cxnLst/>
            <a:rect l="l" t="t" r="r" b="b"/>
            <a:pathLst>
              <a:path w="2066799" h="2164188">
                <a:moveTo>
                  <a:pt x="0" y="0"/>
                </a:moveTo>
                <a:lnTo>
                  <a:pt x="2066799" y="0"/>
                </a:lnTo>
                <a:lnTo>
                  <a:pt x="2066799" y="2164188"/>
                </a:lnTo>
                <a:lnTo>
                  <a:pt x="0" y="21641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067547" y="0"/>
            <a:ext cx="2220453" cy="2173269"/>
          </a:xfrm>
          <a:custGeom>
            <a:avLst/>
            <a:gdLst/>
            <a:ahLst/>
            <a:cxnLst/>
            <a:rect l="l" t="t" r="r" b="b"/>
            <a:pathLst>
              <a:path w="2220453" h="2173269">
                <a:moveTo>
                  <a:pt x="0" y="0"/>
                </a:moveTo>
                <a:lnTo>
                  <a:pt x="2220453" y="0"/>
                </a:lnTo>
                <a:lnTo>
                  <a:pt x="2220453" y="2173269"/>
                </a:lnTo>
                <a:lnTo>
                  <a:pt x="0" y="21732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1750972" y="9915947"/>
            <a:ext cx="7315200" cy="658368"/>
          </a:xfrm>
          <a:custGeom>
            <a:avLst/>
            <a:gdLst/>
            <a:ahLst/>
            <a:cxnLst/>
            <a:rect l="l" t="t" r="r" b="b"/>
            <a:pathLst>
              <a:path w="7315200" h="658368">
                <a:moveTo>
                  <a:pt x="7315200" y="0"/>
                </a:moveTo>
                <a:lnTo>
                  <a:pt x="0" y="0"/>
                </a:lnTo>
                <a:lnTo>
                  <a:pt x="0" y="658368"/>
                </a:lnTo>
                <a:lnTo>
                  <a:pt x="7315200" y="658368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42875" y="-28575"/>
            <a:ext cx="1152688" cy="1510291"/>
            <a:chOff x="0" y="0"/>
            <a:chExt cx="1536917" cy="2013722"/>
          </a:xfrm>
        </p:grpSpPr>
        <p:sp>
          <p:nvSpPr>
            <p:cNvPr id="8" name="Freeform 8"/>
            <p:cNvSpPr/>
            <p:nvPr/>
          </p:nvSpPr>
          <p:spPr>
            <a:xfrm>
              <a:off x="0" y="907915"/>
              <a:ext cx="1536917" cy="1105807"/>
            </a:xfrm>
            <a:custGeom>
              <a:avLst/>
              <a:gdLst/>
              <a:ahLst/>
              <a:cxnLst/>
              <a:rect l="l" t="t" r="r" b="b"/>
              <a:pathLst>
                <a:path w="1536917" h="1105807">
                  <a:moveTo>
                    <a:pt x="0" y="0"/>
                  </a:moveTo>
                  <a:lnTo>
                    <a:pt x="1536917" y="0"/>
                  </a:lnTo>
                  <a:lnTo>
                    <a:pt x="1536917" y="1105807"/>
                  </a:lnTo>
                  <a:lnTo>
                    <a:pt x="0" y="1105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t="-62625" r="-57890" b="-56820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1536917" cy="1105807"/>
            </a:xfrm>
            <a:custGeom>
              <a:avLst/>
              <a:gdLst/>
              <a:ahLst/>
              <a:cxnLst/>
              <a:rect l="l" t="t" r="r" b="b"/>
              <a:pathLst>
                <a:path w="1536917" h="1105807">
                  <a:moveTo>
                    <a:pt x="0" y="0"/>
                  </a:moveTo>
                  <a:lnTo>
                    <a:pt x="1536917" y="0"/>
                  </a:lnTo>
                  <a:lnTo>
                    <a:pt x="1536917" y="1105807"/>
                  </a:lnTo>
                  <a:lnTo>
                    <a:pt x="0" y="1105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t="-62625" r="-57890" b="-56820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1695425" y="133613"/>
            <a:ext cx="7676580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 b="1">
                <a:solidFill>
                  <a:srgbClr val="2450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Línea Estratégica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759121" y="2642808"/>
            <a:ext cx="8838653" cy="649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78"/>
              </a:lnSpc>
            </a:pPr>
            <a:r>
              <a:rPr lang="en-US" sz="462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Quiénes la conforman</a:t>
            </a:r>
          </a:p>
          <a:p>
            <a:pPr marL="999095" lvl="1" indent="-499547" algn="l">
              <a:lnSpc>
                <a:spcPts val="6478"/>
              </a:lnSpc>
              <a:buFont typeface="Arial"/>
              <a:buChar char="•"/>
            </a:pPr>
            <a:r>
              <a:rPr lang="en-US" sz="462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Alta Dirección</a:t>
            </a:r>
          </a:p>
          <a:p>
            <a:pPr marL="999095" lvl="1" indent="-499547" algn="l">
              <a:lnSpc>
                <a:spcPts val="6478"/>
              </a:lnSpc>
              <a:buFont typeface="Arial"/>
              <a:buChar char="•"/>
            </a:pPr>
            <a:r>
              <a:rPr lang="en-US" sz="462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Comités Institucionales</a:t>
            </a:r>
          </a:p>
          <a:p>
            <a:pPr algn="l">
              <a:lnSpc>
                <a:spcPts val="6478"/>
              </a:lnSpc>
            </a:pPr>
            <a:r>
              <a:rPr lang="en-US" sz="462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Responsabilidades clave</a:t>
            </a:r>
          </a:p>
          <a:p>
            <a:pPr marL="999095" lvl="1" indent="-499547" algn="l">
              <a:lnSpc>
                <a:spcPts val="6478"/>
              </a:lnSpc>
              <a:buFont typeface="Arial"/>
              <a:buChar char="•"/>
            </a:pPr>
            <a:r>
              <a:rPr lang="en-US" sz="462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Política de riesgos</a:t>
            </a:r>
          </a:p>
          <a:p>
            <a:pPr marL="999095" lvl="1" indent="-499547" algn="l">
              <a:lnSpc>
                <a:spcPts val="6478"/>
              </a:lnSpc>
              <a:buFont typeface="Arial"/>
              <a:buChar char="•"/>
            </a:pPr>
            <a:r>
              <a:rPr lang="en-US" sz="462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Seguimiento estratégico</a:t>
            </a:r>
          </a:p>
          <a:p>
            <a:pPr marL="999095" lvl="1" indent="-499547" algn="l">
              <a:lnSpc>
                <a:spcPts val="6478"/>
              </a:lnSpc>
              <a:buFont typeface="Arial"/>
              <a:buChar char="•"/>
            </a:pPr>
            <a:r>
              <a:rPr lang="en-US" sz="462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Toma de decisiones</a:t>
            </a:r>
          </a:p>
          <a:p>
            <a:pPr algn="l">
              <a:lnSpc>
                <a:spcPts val="6478"/>
              </a:lnSpc>
            </a:pPr>
            <a:endParaRPr lang="en-US" sz="4627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625" y="48535"/>
            <a:ext cx="1837069" cy="1865045"/>
          </a:xfrm>
          <a:custGeom>
            <a:avLst/>
            <a:gdLst/>
            <a:ahLst/>
            <a:cxnLst/>
            <a:rect l="l" t="t" r="r" b="b"/>
            <a:pathLst>
              <a:path w="1837069" h="1865045">
                <a:moveTo>
                  <a:pt x="0" y="0"/>
                </a:moveTo>
                <a:lnTo>
                  <a:pt x="1837069" y="0"/>
                </a:lnTo>
                <a:lnTo>
                  <a:pt x="1837069" y="1865044"/>
                </a:lnTo>
                <a:lnTo>
                  <a:pt x="0" y="18650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238680" y="8209105"/>
            <a:ext cx="2049320" cy="2049320"/>
          </a:xfrm>
          <a:custGeom>
            <a:avLst/>
            <a:gdLst/>
            <a:ahLst/>
            <a:cxnLst/>
            <a:rect l="l" t="t" r="r" b="b"/>
            <a:pathLst>
              <a:path w="2049320" h="2049320">
                <a:moveTo>
                  <a:pt x="0" y="0"/>
                </a:moveTo>
                <a:lnTo>
                  <a:pt x="2049320" y="0"/>
                </a:lnTo>
                <a:lnTo>
                  <a:pt x="2049320" y="2049320"/>
                </a:lnTo>
                <a:lnTo>
                  <a:pt x="0" y="20493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0" y="7543144"/>
            <a:ext cx="2715281" cy="2715281"/>
          </a:xfrm>
          <a:custGeom>
            <a:avLst/>
            <a:gdLst/>
            <a:ahLst/>
            <a:cxnLst/>
            <a:rect l="l" t="t" r="r" b="b"/>
            <a:pathLst>
              <a:path w="2715281" h="2715281">
                <a:moveTo>
                  <a:pt x="2715281" y="0"/>
                </a:moveTo>
                <a:lnTo>
                  <a:pt x="0" y="0"/>
                </a:lnTo>
                <a:lnTo>
                  <a:pt x="0" y="2715281"/>
                </a:lnTo>
                <a:lnTo>
                  <a:pt x="2715281" y="2715281"/>
                </a:lnTo>
                <a:lnTo>
                  <a:pt x="271528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290567" y="3519062"/>
            <a:ext cx="6416165" cy="5207594"/>
            <a:chOff x="0" y="0"/>
            <a:chExt cx="1359386" cy="110332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59386" cy="1103328"/>
            </a:xfrm>
            <a:custGeom>
              <a:avLst/>
              <a:gdLst/>
              <a:ahLst/>
              <a:cxnLst/>
              <a:rect l="l" t="t" r="r" b="b"/>
              <a:pathLst>
                <a:path w="1359386" h="1103328">
                  <a:moveTo>
                    <a:pt x="61538" y="0"/>
                  </a:moveTo>
                  <a:lnTo>
                    <a:pt x="1297848" y="0"/>
                  </a:lnTo>
                  <a:cubicBezTo>
                    <a:pt x="1331835" y="0"/>
                    <a:pt x="1359386" y="27552"/>
                    <a:pt x="1359386" y="61538"/>
                  </a:cubicBezTo>
                  <a:lnTo>
                    <a:pt x="1359386" y="1041790"/>
                  </a:lnTo>
                  <a:cubicBezTo>
                    <a:pt x="1359386" y="1058111"/>
                    <a:pt x="1352903" y="1073763"/>
                    <a:pt x="1341362" y="1085304"/>
                  </a:cubicBezTo>
                  <a:cubicBezTo>
                    <a:pt x="1329821" y="1096844"/>
                    <a:pt x="1314169" y="1103328"/>
                    <a:pt x="1297848" y="1103328"/>
                  </a:cubicBezTo>
                  <a:lnTo>
                    <a:pt x="61538" y="1103328"/>
                  </a:lnTo>
                  <a:cubicBezTo>
                    <a:pt x="45217" y="1103328"/>
                    <a:pt x="29565" y="1096844"/>
                    <a:pt x="18024" y="1085304"/>
                  </a:cubicBezTo>
                  <a:cubicBezTo>
                    <a:pt x="6483" y="1073763"/>
                    <a:pt x="0" y="1058111"/>
                    <a:pt x="0" y="1041790"/>
                  </a:cubicBezTo>
                  <a:lnTo>
                    <a:pt x="0" y="61538"/>
                  </a:lnTo>
                  <a:cubicBezTo>
                    <a:pt x="0" y="45217"/>
                    <a:pt x="6483" y="29565"/>
                    <a:pt x="18024" y="18024"/>
                  </a:cubicBezTo>
                  <a:cubicBezTo>
                    <a:pt x="29565" y="6483"/>
                    <a:pt x="45217" y="0"/>
                    <a:pt x="61538" y="0"/>
                  </a:cubicBezTo>
                  <a:close/>
                </a:path>
              </a:pathLst>
            </a:custGeom>
            <a:solidFill>
              <a:srgbClr val="24509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359386" cy="11604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840372" y="3519062"/>
            <a:ext cx="5472878" cy="5207594"/>
            <a:chOff x="0" y="0"/>
            <a:chExt cx="1159533" cy="110332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59533" cy="1103328"/>
            </a:xfrm>
            <a:custGeom>
              <a:avLst/>
              <a:gdLst/>
              <a:ahLst/>
              <a:cxnLst/>
              <a:rect l="l" t="t" r="r" b="b"/>
              <a:pathLst>
                <a:path w="1159533" h="1103328">
                  <a:moveTo>
                    <a:pt x="72144" y="0"/>
                  </a:moveTo>
                  <a:lnTo>
                    <a:pt x="1087388" y="0"/>
                  </a:lnTo>
                  <a:cubicBezTo>
                    <a:pt x="1106522" y="0"/>
                    <a:pt x="1124872" y="7601"/>
                    <a:pt x="1138402" y="21131"/>
                  </a:cubicBezTo>
                  <a:cubicBezTo>
                    <a:pt x="1151932" y="34660"/>
                    <a:pt x="1159533" y="53011"/>
                    <a:pt x="1159533" y="72144"/>
                  </a:cubicBezTo>
                  <a:lnTo>
                    <a:pt x="1159533" y="1031183"/>
                  </a:lnTo>
                  <a:cubicBezTo>
                    <a:pt x="1159533" y="1050317"/>
                    <a:pt x="1151932" y="1068667"/>
                    <a:pt x="1138402" y="1082197"/>
                  </a:cubicBezTo>
                  <a:cubicBezTo>
                    <a:pt x="1124872" y="1095727"/>
                    <a:pt x="1106522" y="1103328"/>
                    <a:pt x="1087388" y="1103328"/>
                  </a:cubicBezTo>
                  <a:lnTo>
                    <a:pt x="72144" y="1103328"/>
                  </a:lnTo>
                  <a:cubicBezTo>
                    <a:pt x="32300" y="1103328"/>
                    <a:pt x="0" y="1071027"/>
                    <a:pt x="0" y="1031183"/>
                  </a:cubicBezTo>
                  <a:lnTo>
                    <a:pt x="0" y="72144"/>
                  </a:lnTo>
                  <a:cubicBezTo>
                    <a:pt x="0" y="53011"/>
                    <a:pt x="7601" y="34660"/>
                    <a:pt x="21131" y="21131"/>
                  </a:cubicBezTo>
                  <a:cubicBezTo>
                    <a:pt x="34660" y="7601"/>
                    <a:pt x="53011" y="0"/>
                    <a:pt x="72144" y="0"/>
                  </a:cubicBezTo>
                  <a:close/>
                </a:path>
              </a:pathLst>
            </a:custGeom>
            <a:solidFill>
              <a:srgbClr val="24509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159533" cy="11604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3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030001" y="3212467"/>
            <a:ext cx="1397842" cy="139784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E5DC8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3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180026" y="3212467"/>
            <a:ext cx="1397842" cy="1397842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E5DC8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3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4500947" y="550645"/>
            <a:ext cx="9286105" cy="243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b="1">
                <a:solidFill>
                  <a:srgbClr val="2450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PRIMERA LINEA DE DEFENSA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635231" y="3757623"/>
            <a:ext cx="4761398" cy="584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2"/>
              </a:lnSpc>
            </a:pPr>
            <a:r>
              <a:rPr lang="en-US" sz="348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ROL PRINCIPAL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801877" y="3757623"/>
            <a:ext cx="4761398" cy="584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2"/>
              </a:lnSpc>
            </a:pPr>
            <a:r>
              <a:rPr lang="en-US" sz="348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LÍNEAS DE DEFENSA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527641" y="4868790"/>
            <a:ext cx="5942015" cy="3489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0"/>
              </a:lnSpc>
            </a:pPr>
            <a:r>
              <a:rPr lang="en-US" sz="248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El mantenimiento efectivo de controles internos, la implementación de la metodología, la ejecución de los procedimientos de riesgos y el control sobre una base del día a día. </a:t>
            </a:r>
          </a:p>
          <a:p>
            <a:pPr algn="l">
              <a:lnSpc>
                <a:spcPts val="3480"/>
              </a:lnSpc>
            </a:pPr>
            <a:r>
              <a:rPr lang="en-US" sz="248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Los actores de la primera línea identifican, evalúan, controlan y mitigan los riesgos a través del “Autocontrol”.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196112" y="4728773"/>
            <a:ext cx="4941930" cy="3629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12"/>
              </a:lnSpc>
            </a:pPr>
            <a:r>
              <a:rPr lang="en-US" sz="258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Está, principalmente bajo la responsabilidad de los líderes de procesos y proyectos, y de sus equipos de trabajo (en general servidores públicos y contratistas de todos los niveles de la Entidad), </a:t>
            </a:r>
          </a:p>
          <a:p>
            <a:pPr algn="l">
              <a:lnSpc>
                <a:spcPts val="3612"/>
              </a:lnSpc>
            </a:pPr>
            <a:endParaRPr lang="en-US" sz="258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5706731" y="39010"/>
            <a:ext cx="2572875" cy="2751738"/>
          </a:xfrm>
          <a:custGeom>
            <a:avLst/>
            <a:gdLst/>
            <a:ahLst/>
            <a:cxnLst/>
            <a:rect l="l" t="t" r="r" b="b"/>
            <a:pathLst>
              <a:path w="2572875" h="2751738">
                <a:moveTo>
                  <a:pt x="0" y="0"/>
                </a:moveTo>
                <a:lnTo>
                  <a:pt x="2572875" y="0"/>
                </a:lnTo>
                <a:lnTo>
                  <a:pt x="2572875" y="2751737"/>
                </a:lnTo>
                <a:lnTo>
                  <a:pt x="0" y="27517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67758" y="1342885"/>
            <a:ext cx="13562896" cy="7601230"/>
            <a:chOff x="0" y="0"/>
            <a:chExt cx="3572121" cy="20019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72121" cy="2001970"/>
            </a:xfrm>
            <a:custGeom>
              <a:avLst/>
              <a:gdLst/>
              <a:ahLst/>
              <a:cxnLst/>
              <a:rect l="l" t="t" r="r" b="b"/>
              <a:pathLst>
                <a:path w="3572121" h="2001970">
                  <a:moveTo>
                    <a:pt x="29112" y="0"/>
                  </a:moveTo>
                  <a:lnTo>
                    <a:pt x="3543009" y="0"/>
                  </a:lnTo>
                  <a:cubicBezTo>
                    <a:pt x="3550730" y="0"/>
                    <a:pt x="3558135" y="3067"/>
                    <a:pt x="3563594" y="8527"/>
                  </a:cubicBezTo>
                  <a:cubicBezTo>
                    <a:pt x="3569053" y="13986"/>
                    <a:pt x="3572121" y="21391"/>
                    <a:pt x="3572121" y="29112"/>
                  </a:cubicBezTo>
                  <a:lnTo>
                    <a:pt x="3572121" y="1972858"/>
                  </a:lnTo>
                  <a:cubicBezTo>
                    <a:pt x="3572121" y="1980579"/>
                    <a:pt x="3569053" y="1987984"/>
                    <a:pt x="3563594" y="1993443"/>
                  </a:cubicBezTo>
                  <a:cubicBezTo>
                    <a:pt x="3558135" y="1998903"/>
                    <a:pt x="3550730" y="2001970"/>
                    <a:pt x="3543009" y="2001970"/>
                  </a:cubicBezTo>
                  <a:lnTo>
                    <a:pt x="29112" y="2001970"/>
                  </a:lnTo>
                  <a:cubicBezTo>
                    <a:pt x="21391" y="2001970"/>
                    <a:pt x="13986" y="1998903"/>
                    <a:pt x="8527" y="1993443"/>
                  </a:cubicBezTo>
                  <a:cubicBezTo>
                    <a:pt x="3067" y="1987984"/>
                    <a:pt x="0" y="1980579"/>
                    <a:pt x="0" y="1972858"/>
                  </a:cubicBezTo>
                  <a:lnTo>
                    <a:pt x="0" y="29112"/>
                  </a:lnTo>
                  <a:cubicBezTo>
                    <a:pt x="0" y="21391"/>
                    <a:pt x="3067" y="13986"/>
                    <a:pt x="8527" y="8527"/>
                  </a:cubicBezTo>
                  <a:cubicBezTo>
                    <a:pt x="13986" y="3067"/>
                    <a:pt x="21391" y="0"/>
                    <a:pt x="29112" y="0"/>
                  </a:cubicBezTo>
                  <a:close/>
                </a:path>
              </a:pathLst>
            </a:custGeom>
            <a:solidFill>
              <a:srgbClr val="24509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3572121" cy="20591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88278" y="780645"/>
            <a:ext cx="1124480" cy="112448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E5DC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3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V="1">
            <a:off x="0" y="8160499"/>
            <a:ext cx="1988278" cy="2126501"/>
          </a:xfrm>
          <a:custGeom>
            <a:avLst/>
            <a:gdLst/>
            <a:ahLst/>
            <a:cxnLst/>
            <a:rect l="l" t="t" r="r" b="b"/>
            <a:pathLst>
              <a:path w="1988278" h="2126501">
                <a:moveTo>
                  <a:pt x="0" y="2126501"/>
                </a:moveTo>
                <a:lnTo>
                  <a:pt x="1988278" y="2126501"/>
                </a:lnTo>
                <a:lnTo>
                  <a:pt x="1988278" y="0"/>
                </a:lnTo>
                <a:lnTo>
                  <a:pt x="0" y="0"/>
                </a:lnTo>
                <a:lnTo>
                  <a:pt x="0" y="212650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310134" y="39010"/>
            <a:ext cx="1974988" cy="2126501"/>
          </a:xfrm>
          <a:custGeom>
            <a:avLst/>
            <a:gdLst/>
            <a:ahLst/>
            <a:cxnLst/>
            <a:rect l="l" t="t" r="r" b="b"/>
            <a:pathLst>
              <a:path w="1974988" h="2126501">
                <a:moveTo>
                  <a:pt x="0" y="0"/>
                </a:moveTo>
                <a:lnTo>
                  <a:pt x="1974988" y="0"/>
                </a:lnTo>
                <a:lnTo>
                  <a:pt x="1974988" y="2126501"/>
                </a:lnTo>
                <a:lnTo>
                  <a:pt x="0" y="21265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067791">
            <a:off x="-503391" y="-429831"/>
            <a:ext cx="1464840" cy="1464840"/>
          </a:xfrm>
          <a:custGeom>
            <a:avLst/>
            <a:gdLst/>
            <a:ahLst/>
            <a:cxnLst/>
            <a:rect l="l" t="t" r="r" b="b"/>
            <a:pathLst>
              <a:path w="1464840" h="1464840">
                <a:moveTo>
                  <a:pt x="0" y="0"/>
                </a:moveTo>
                <a:lnTo>
                  <a:pt x="1464841" y="0"/>
                </a:lnTo>
                <a:lnTo>
                  <a:pt x="1464841" y="1464841"/>
                </a:lnTo>
                <a:lnTo>
                  <a:pt x="0" y="14648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456322" y="9223750"/>
            <a:ext cx="3657600" cy="1911096"/>
          </a:xfrm>
          <a:custGeom>
            <a:avLst/>
            <a:gdLst/>
            <a:ahLst/>
            <a:cxnLst/>
            <a:rect l="l" t="t" r="r" b="b"/>
            <a:pathLst>
              <a:path w="3657600" h="1911096">
                <a:moveTo>
                  <a:pt x="0" y="0"/>
                </a:moveTo>
                <a:lnTo>
                  <a:pt x="3657600" y="0"/>
                </a:lnTo>
                <a:lnTo>
                  <a:pt x="3657600" y="1911096"/>
                </a:lnTo>
                <a:lnTo>
                  <a:pt x="0" y="19110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362552" y="1517692"/>
            <a:ext cx="13562896" cy="488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3"/>
              </a:lnSpc>
              <a:spcBef>
                <a:spcPct val="0"/>
              </a:spcBef>
            </a:pPr>
            <a:r>
              <a:rPr lang="en-US" sz="290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ACTIVIDADES EN EL SISTEMA DE CONTROL INTERNO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810655" y="2304129"/>
            <a:ext cx="12666691" cy="5856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1291" lvl="1" indent="-260646" algn="l">
              <a:lnSpc>
                <a:spcPts val="3380"/>
              </a:lnSpc>
              <a:buFont typeface="Arial"/>
              <a:buChar char="•"/>
            </a:pPr>
            <a:r>
              <a:rPr lang="en-US" sz="241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Conocer y apropiar las políticas, procedimientos, manuales, protocolos y otras herramientas que permitan tomar acciones para el autocontrol en sus puestos de trabajo.</a:t>
            </a:r>
          </a:p>
          <a:p>
            <a:pPr marL="521291" lvl="1" indent="-260646" algn="l">
              <a:lnSpc>
                <a:spcPts val="3380"/>
              </a:lnSpc>
              <a:buFont typeface="Arial"/>
              <a:buChar char="•"/>
            </a:pPr>
            <a:r>
              <a:rPr lang="en-US" sz="241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Identificar riesgos y establecer controles, así como su seguimiento, acorde con el diseño de dichos controles, evitando la materialización de los riesgos.</a:t>
            </a:r>
          </a:p>
          <a:p>
            <a:pPr marL="521291" lvl="1" indent="-260646" algn="l">
              <a:lnSpc>
                <a:spcPts val="3380"/>
              </a:lnSpc>
              <a:buFont typeface="Arial"/>
              <a:buChar char="•"/>
            </a:pPr>
            <a:r>
              <a:rPr lang="en-US" sz="241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Realizar seguimiento a los indicadores de gestión de los procesos e institucionales, según corresponda.</a:t>
            </a:r>
          </a:p>
          <a:p>
            <a:pPr marL="521291" lvl="1" indent="-260646" algn="l">
              <a:lnSpc>
                <a:spcPts val="3380"/>
              </a:lnSpc>
              <a:buFont typeface="Arial"/>
              <a:buChar char="•"/>
            </a:pPr>
            <a:r>
              <a:rPr lang="en-US" sz="241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Formular planes de mejoramiento, su aplicación y seguimiento para resolver los hallazgos presentados.</a:t>
            </a:r>
          </a:p>
          <a:p>
            <a:pPr marL="521291" lvl="1" indent="-260646" algn="l">
              <a:lnSpc>
                <a:spcPts val="3380"/>
              </a:lnSpc>
              <a:buFont typeface="Arial"/>
              <a:buChar char="•"/>
            </a:pPr>
            <a:r>
              <a:rPr lang="en-US" sz="241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Coordinar con sus equipos de trabajo de las acciones establecidas en la planeación institucional a fin de contar con información clave para el seguimiento o autoevaluación aplicada por parte de la 2ª línea de defensa.</a:t>
            </a:r>
          </a:p>
          <a:p>
            <a:pPr marL="521291" lvl="1" indent="-260646" algn="l">
              <a:lnSpc>
                <a:spcPts val="3380"/>
              </a:lnSpc>
              <a:buFont typeface="Arial"/>
              <a:buChar char="•"/>
            </a:pPr>
            <a:r>
              <a:rPr lang="en-US" sz="241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Asesorar a los diferentes procesos en la correcta identificación de los riesgos de conflicto de interés, datos personales y de seguridad de la información.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625" y="48535"/>
            <a:ext cx="1837069" cy="1865045"/>
          </a:xfrm>
          <a:custGeom>
            <a:avLst/>
            <a:gdLst/>
            <a:ahLst/>
            <a:cxnLst/>
            <a:rect l="l" t="t" r="r" b="b"/>
            <a:pathLst>
              <a:path w="1837069" h="1865045">
                <a:moveTo>
                  <a:pt x="0" y="0"/>
                </a:moveTo>
                <a:lnTo>
                  <a:pt x="1837069" y="0"/>
                </a:lnTo>
                <a:lnTo>
                  <a:pt x="1837069" y="1865044"/>
                </a:lnTo>
                <a:lnTo>
                  <a:pt x="0" y="18650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238680" y="8209105"/>
            <a:ext cx="2049320" cy="2049320"/>
          </a:xfrm>
          <a:custGeom>
            <a:avLst/>
            <a:gdLst/>
            <a:ahLst/>
            <a:cxnLst/>
            <a:rect l="l" t="t" r="r" b="b"/>
            <a:pathLst>
              <a:path w="2049320" h="2049320">
                <a:moveTo>
                  <a:pt x="0" y="0"/>
                </a:moveTo>
                <a:lnTo>
                  <a:pt x="2049320" y="0"/>
                </a:lnTo>
                <a:lnTo>
                  <a:pt x="2049320" y="2049320"/>
                </a:lnTo>
                <a:lnTo>
                  <a:pt x="0" y="20493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0" y="7543144"/>
            <a:ext cx="2715281" cy="2715281"/>
          </a:xfrm>
          <a:custGeom>
            <a:avLst/>
            <a:gdLst/>
            <a:ahLst/>
            <a:cxnLst/>
            <a:rect l="l" t="t" r="r" b="b"/>
            <a:pathLst>
              <a:path w="2715281" h="2715281">
                <a:moveTo>
                  <a:pt x="2715281" y="0"/>
                </a:moveTo>
                <a:lnTo>
                  <a:pt x="0" y="0"/>
                </a:lnTo>
                <a:lnTo>
                  <a:pt x="0" y="2715281"/>
                </a:lnTo>
                <a:lnTo>
                  <a:pt x="2715281" y="2715281"/>
                </a:lnTo>
                <a:lnTo>
                  <a:pt x="271528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237656" y="3115852"/>
            <a:ext cx="7702602" cy="6907499"/>
            <a:chOff x="0" y="0"/>
            <a:chExt cx="1631942" cy="146348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1942" cy="1463485"/>
            </a:xfrm>
            <a:custGeom>
              <a:avLst/>
              <a:gdLst/>
              <a:ahLst/>
              <a:cxnLst/>
              <a:rect l="l" t="t" r="r" b="b"/>
              <a:pathLst>
                <a:path w="1631942" h="1463485">
                  <a:moveTo>
                    <a:pt x="51260" y="0"/>
                  </a:moveTo>
                  <a:lnTo>
                    <a:pt x="1580682" y="0"/>
                  </a:lnTo>
                  <a:cubicBezTo>
                    <a:pt x="1608992" y="0"/>
                    <a:pt x="1631942" y="22950"/>
                    <a:pt x="1631942" y="51260"/>
                  </a:cubicBezTo>
                  <a:lnTo>
                    <a:pt x="1631942" y="1412224"/>
                  </a:lnTo>
                  <a:cubicBezTo>
                    <a:pt x="1631942" y="1440534"/>
                    <a:pt x="1608992" y="1463485"/>
                    <a:pt x="1580682" y="1463485"/>
                  </a:cubicBezTo>
                  <a:lnTo>
                    <a:pt x="51260" y="1463485"/>
                  </a:lnTo>
                  <a:cubicBezTo>
                    <a:pt x="22950" y="1463485"/>
                    <a:pt x="0" y="1440534"/>
                    <a:pt x="0" y="1412224"/>
                  </a:cubicBezTo>
                  <a:lnTo>
                    <a:pt x="0" y="51260"/>
                  </a:lnTo>
                  <a:cubicBezTo>
                    <a:pt x="0" y="22950"/>
                    <a:pt x="22950" y="0"/>
                    <a:pt x="51260" y="0"/>
                  </a:cubicBezTo>
                  <a:close/>
                </a:path>
              </a:pathLst>
            </a:custGeom>
            <a:solidFill>
              <a:srgbClr val="24509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631942" cy="15206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078995" y="2790747"/>
            <a:ext cx="6470546" cy="6420857"/>
            <a:chOff x="0" y="0"/>
            <a:chExt cx="1370908" cy="13603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70908" cy="1360380"/>
            </a:xfrm>
            <a:custGeom>
              <a:avLst/>
              <a:gdLst/>
              <a:ahLst/>
              <a:cxnLst/>
              <a:rect l="l" t="t" r="r" b="b"/>
              <a:pathLst>
                <a:path w="1370908" h="1360380">
                  <a:moveTo>
                    <a:pt x="61021" y="0"/>
                  </a:moveTo>
                  <a:lnTo>
                    <a:pt x="1309887" y="0"/>
                  </a:lnTo>
                  <a:cubicBezTo>
                    <a:pt x="1343588" y="0"/>
                    <a:pt x="1370908" y="27320"/>
                    <a:pt x="1370908" y="61021"/>
                  </a:cubicBezTo>
                  <a:lnTo>
                    <a:pt x="1370908" y="1299359"/>
                  </a:lnTo>
                  <a:cubicBezTo>
                    <a:pt x="1370908" y="1315543"/>
                    <a:pt x="1364479" y="1331064"/>
                    <a:pt x="1353035" y="1342508"/>
                  </a:cubicBezTo>
                  <a:cubicBezTo>
                    <a:pt x="1341592" y="1353951"/>
                    <a:pt x="1326071" y="1360380"/>
                    <a:pt x="1309887" y="1360380"/>
                  </a:cubicBezTo>
                  <a:lnTo>
                    <a:pt x="61021" y="1360380"/>
                  </a:lnTo>
                  <a:cubicBezTo>
                    <a:pt x="44837" y="1360380"/>
                    <a:pt x="29316" y="1353951"/>
                    <a:pt x="17873" y="1342508"/>
                  </a:cubicBezTo>
                  <a:cubicBezTo>
                    <a:pt x="6429" y="1331064"/>
                    <a:pt x="0" y="1315543"/>
                    <a:pt x="0" y="1299359"/>
                  </a:cubicBezTo>
                  <a:lnTo>
                    <a:pt x="0" y="61021"/>
                  </a:lnTo>
                  <a:cubicBezTo>
                    <a:pt x="0" y="44837"/>
                    <a:pt x="6429" y="29316"/>
                    <a:pt x="17873" y="17873"/>
                  </a:cubicBezTo>
                  <a:cubicBezTo>
                    <a:pt x="29316" y="6429"/>
                    <a:pt x="44837" y="0"/>
                    <a:pt x="61021" y="0"/>
                  </a:cubicBezTo>
                  <a:close/>
                </a:path>
              </a:pathLst>
            </a:custGeom>
            <a:solidFill>
              <a:srgbClr val="24509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370908" cy="14175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3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893465" y="2820141"/>
            <a:ext cx="1397842" cy="139784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E5DC8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3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57641" y="2416931"/>
            <a:ext cx="1397842" cy="1397842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E5DC8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3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4386948" y="132178"/>
            <a:ext cx="9286105" cy="243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b="1">
                <a:solidFill>
                  <a:srgbClr val="2450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SEGUNDA LINEA DE DEFENSA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708258" y="3419523"/>
            <a:ext cx="4761398" cy="584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2"/>
              </a:lnSpc>
            </a:pPr>
            <a:r>
              <a:rPr lang="en-US" sz="348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ROL PRINCIPAL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933569" y="3058702"/>
            <a:ext cx="4761398" cy="584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2"/>
              </a:lnSpc>
            </a:pPr>
            <a:r>
              <a:rPr lang="en-US" sz="348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LÍNEAS DE DEFENSA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527641" y="4241345"/>
            <a:ext cx="7052021" cy="5679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0"/>
              </a:lnSpc>
            </a:pPr>
            <a:r>
              <a:rPr lang="en-US" sz="248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Asegurar que los controles y procesos de gestión del riesgo de la Primera Línea de Defensa sean apropiados y funcionen correctamente, así como supervisar la implementación de las políticas del MIPG.</a:t>
            </a:r>
          </a:p>
          <a:p>
            <a:pPr algn="l">
              <a:lnSpc>
                <a:spcPts val="3480"/>
              </a:lnSpc>
            </a:pPr>
            <a:endParaRPr lang="en-US" sz="2486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480"/>
              </a:lnSpc>
            </a:pPr>
            <a:r>
              <a:rPr lang="en-US" sz="248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Los actores de esta línea consolidan y analizan información sobre temas clave para la entidad, que sirven de base para la toma de decisiones y acciones preventivas necesarias para evitar la materialización de riesgos, en el marco de la “Autogestión”.</a:t>
            </a:r>
          </a:p>
          <a:p>
            <a:pPr algn="l">
              <a:lnSpc>
                <a:spcPts val="3480"/>
              </a:lnSpc>
            </a:pPr>
            <a:endParaRPr lang="en-US" sz="2486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370061" y="3907361"/>
            <a:ext cx="5888415" cy="4993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12"/>
              </a:lnSpc>
            </a:pPr>
            <a:r>
              <a:rPr lang="en-US" sz="258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Está, principalmente, bajo la responsabilidad, de la Oficina Asesora de Planeación, la secretaria general, Jefe Oficina de Tecnológica de la Información y los Líderes de Sistemas de Gestión y otros comités institucionales que no hacen parte de la línea estratégica, quienes responden de manera directa por el aseguramiento de la operación. </a:t>
            </a:r>
          </a:p>
          <a:p>
            <a:pPr algn="l">
              <a:lnSpc>
                <a:spcPts val="3612"/>
              </a:lnSpc>
            </a:pPr>
            <a:endParaRPr lang="en-US" sz="258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5706731" y="39010"/>
            <a:ext cx="2572875" cy="2751738"/>
          </a:xfrm>
          <a:custGeom>
            <a:avLst/>
            <a:gdLst/>
            <a:ahLst/>
            <a:cxnLst/>
            <a:rect l="l" t="t" r="r" b="b"/>
            <a:pathLst>
              <a:path w="2572875" h="2751738">
                <a:moveTo>
                  <a:pt x="0" y="0"/>
                </a:moveTo>
                <a:lnTo>
                  <a:pt x="2572875" y="0"/>
                </a:lnTo>
                <a:lnTo>
                  <a:pt x="2572875" y="2751737"/>
                </a:lnTo>
                <a:lnTo>
                  <a:pt x="0" y="27517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67758" y="1342885"/>
            <a:ext cx="13562896" cy="7601230"/>
            <a:chOff x="0" y="0"/>
            <a:chExt cx="3572121" cy="20019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72121" cy="2001970"/>
            </a:xfrm>
            <a:custGeom>
              <a:avLst/>
              <a:gdLst/>
              <a:ahLst/>
              <a:cxnLst/>
              <a:rect l="l" t="t" r="r" b="b"/>
              <a:pathLst>
                <a:path w="3572121" h="2001970">
                  <a:moveTo>
                    <a:pt x="29112" y="0"/>
                  </a:moveTo>
                  <a:lnTo>
                    <a:pt x="3543009" y="0"/>
                  </a:lnTo>
                  <a:cubicBezTo>
                    <a:pt x="3550730" y="0"/>
                    <a:pt x="3558135" y="3067"/>
                    <a:pt x="3563594" y="8527"/>
                  </a:cubicBezTo>
                  <a:cubicBezTo>
                    <a:pt x="3569053" y="13986"/>
                    <a:pt x="3572121" y="21391"/>
                    <a:pt x="3572121" y="29112"/>
                  </a:cubicBezTo>
                  <a:lnTo>
                    <a:pt x="3572121" y="1972858"/>
                  </a:lnTo>
                  <a:cubicBezTo>
                    <a:pt x="3572121" y="1980579"/>
                    <a:pt x="3569053" y="1987984"/>
                    <a:pt x="3563594" y="1993443"/>
                  </a:cubicBezTo>
                  <a:cubicBezTo>
                    <a:pt x="3558135" y="1998903"/>
                    <a:pt x="3550730" y="2001970"/>
                    <a:pt x="3543009" y="2001970"/>
                  </a:cubicBezTo>
                  <a:lnTo>
                    <a:pt x="29112" y="2001970"/>
                  </a:lnTo>
                  <a:cubicBezTo>
                    <a:pt x="21391" y="2001970"/>
                    <a:pt x="13986" y="1998903"/>
                    <a:pt x="8527" y="1993443"/>
                  </a:cubicBezTo>
                  <a:cubicBezTo>
                    <a:pt x="3067" y="1987984"/>
                    <a:pt x="0" y="1980579"/>
                    <a:pt x="0" y="1972858"/>
                  </a:cubicBezTo>
                  <a:lnTo>
                    <a:pt x="0" y="29112"/>
                  </a:lnTo>
                  <a:cubicBezTo>
                    <a:pt x="0" y="21391"/>
                    <a:pt x="3067" y="13986"/>
                    <a:pt x="8527" y="8527"/>
                  </a:cubicBezTo>
                  <a:cubicBezTo>
                    <a:pt x="13986" y="3067"/>
                    <a:pt x="21391" y="0"/>
                    <a:pt x="29112" y="0"/>
                  </a:cubicBezTo>
                  <a:close/>
                </a:path>
              </a:pathLst>
            </a:custGeom>
            <a:solidFill>
              <a:srgbClr val="24509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3572121" cy="20591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88278" y="780645"/>
            <a:ext cx="1124480" cy="112448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E5DC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3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V="1">
            <a:off x="0" y="8160499"/>
            <a:ext cx="1988278" cy="2126501"/>
          </a:xfrm>
          <a:custGeom>
            <a:avLst/>
            <a:gdLst/>
            <a:ahLst/>
            <a:cxnLst/>
            <a:rect l="l" t="t" r="r" b="b"/>
            <a:pathLst>
              <a:path w="1988278" h="2126501">
                <a:moveTo>
                  <a:pt x="0" y="2126501"/>
                </a:moveTo>
                <a:lnTo>
                  <a:pt x="1988278" y="2126501"/>
                </a:lnTo>
                <a:lnTo>
                  <a:pt x="1988278" y="0"/>
                </a:lnTo>
                <a:lnTo>
                  <a:pt x="0" y="0"/>
                </a:lnTo>
                <a:lnTo>
                  <a:pt x="0" y="212650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310134" y="39010"/>
            <a:ext cx="1974988" cy="2126501"/>
          </a:xfrm>
          <a:custGeom>
            <a:avLst/>
            <a:gdLst/>
            <a:ahLst/>
            <a:cxnLst/>
            <a:rect l="l" t="t" r="r" b="b"/>
            <a:pathLst>
              <a:path w="1974988" h="2126501">
                <a:moveTo>
                  <a:pt x="0" y="0"/>
                </a:moveTo>
                <a:lnTo>
                  <a:pt x="1974988" y="0"/>
                </a:lnTo>
                <a:lnTo>
                  <a:pt x="1974988" y="2126501"/>
                </a:lnTo>
                <a:lnTo>
                  <a:pt x="0" y="21265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067791">
            <a:off x="-503391" y="-429831"/>
            <a:ext cx="1464840" cy="1464840"/>
          </a:xfrm>
          <a:custGeom>
            <a:avLst/>
            <a:gdLst/>
            <a:ahLst/>
            <a:cxnLst/>
            <a:rect l="l" t="t" r="r" b="b"/>
            <a:pathLst>
              <a:path w="1464840" h="1464840">
                <a:moveTo>
                  <a:pt x="0" y="0"/>
                </a:moveTo>
                <a:lnTo>
                  <a:pt x="1464841" y="0"/>
                </a:lnTo>
                <a:lnTo>
                  <a:pt x="1464841" y="1464841"/>
                </a:lnTo>
                <a:lnTo>
                  <a:pt x="0" y="14648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456322" y="9223750"/>
            <a:ext cx="3657600" cy="1911096"/>
          </a:xfrm>
          <a:custGeom>
            <a:avLst/>
            <a:gdLst/>
            <a:ahLst/>
            <a:cxnLst/>
            <a:rect l="l" t="t" r="r" b="b"/>
            <a:pathLst>
              <a:path w="3657600" h="1911096">
                <a:moveTo>
                  <a:pt x="0" y="0"/>
                </a:moveTo>
                <a:lnTo>
                  <a:pt x="3657600" y="0"/>
                </a:lnTo>
                <a:lnTo>
                  <a:pt x="3657600" y="1911096"/>
                </a:lnTo>
                <a:lnTo>
                  <a:pt x="0" y="19110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362552" y="1517692"/>
            <a:ext cx="13562896" cy="488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3"/>
              </a:lnSpc>
              <a:spcBef>
                <a:spcPct val="0"/>
              </a:spcBef>
            </a:pPr>
            <a:r>
              <a:rPr lang="en-US" sz="290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ACTIVIDADES EN EL SISTEMA DE CONTROL INTERNO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810655" y="2285079"/>
            <a:ext cx="12666691" cy="5934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4471" lvl="1" indent="-282235" algn="l">
              <a:lnSpc>
                <a:spcPts val="3660"/>
              </a:lnSpc>
              <a:buFont typeface="Arial"/>
              <a:buChar char="•"/>
            </a:pPr>
            <a:r>
              <a:rPr lang="en-US" sz="261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Supervisar la implementación de prácticas de gestión de riesgo eficaces.</a:t>
            </a:r>
          </a:p>
          <a:p>
            <a:pPr marL="564471" lvl="1" indent="-282235" algn="l">
              <a:lnSpc>
                <a:spcPts val="3660"/>
              </a:lnSpc>
              <a:buFont typeface="Arial"/>
              <a:buChar char="•"/>
            </a:pPr>
            <a:r>
              <a:rPr lang="en-US" sz="261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Consolidar y analizar   información sobre temas claves para la entidad, base para la toma de decisiones y de las acciones preventivas necesarias para evitar materializaciones de riesgos.</a:t>
            </a:r>
          </a:p>
          <a:p>
            <a:pPr marL="564471" lvl="1" indent="-282235" algn="l">
              <a:lnSpc>
                <a:spcPts val="3660"/>
              </a:lnSpc>
              <a:buFont typeface="Arial"/>
              <a:buChar char="•"/>
            </a:pPr>
            <a:r>
              <a:rPr lang="en-US" sz="261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Trabajar coordinadamente con la Oficina de Control Interno en el fortalecimiento del Sistema de Control Interno.</a:t>
            </a:r>
          </a:p>
          <a:p>
            <a:pPr marL="564471" lvl="1" indent="-282235" algn="l">
              <a:lnSpc>
                <a:spcPts val="3660"/>
              </a:lnSpc>
              <a:buFont typeface="Arial"/>
              <a:buChar char="•"/>
            </a:pPr>
            <a:r>
              <a:rPr lang="en-US" sz="261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Asesor a la Primera Línea de Defensa en temas clave para el Sistema de Control Interno: i) riesgos y controles; ii) planes de mejoramiento; iii) indicadores de gestión; iv) procesos y procedimientos.</a:t>
            </a:r>
          </a:p>
          <a:p>
            <a:pPr marL="564471" lvl="1" indent="-282235" algn="l">
              <a:lnSpc>
                <a:spcPts val="3660"/>
              </a:lnSpc>
              <a:buFont typeface="Arial"/>
              <a:buChar char="•"/>
            </a:pPr>
            <a:r>
              <a:rPr lang="en-US" sz="261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Establecer los mecanismos para la autoevaluación requerida (auditoría interna a sistemas de gestión, seguimientos a través de herramientas objetivas, informes con información de contraste que genere acciones para la mejora).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904</Words>
  <Application>Microsoft Office PowerPoint</Application>
  <PresentationFormat>Personalizado</PresentationFormat>
  <Paragraphs>65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Calibri</vt:lpstr>
      <vt:lpstr>Arial</vt:lpstr>
      <vt:lpstr>Open Sans Bold</vt:lpstr>
      <vt:lpstr>Open Sans Hebrew</vt:lpstr>
      <vt:lpstr>Open Sans Medium</vt:lpstr>
      <vt:lpstr>Open Sans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Blue Geometric Formal Thesis Defense Presentation</dc:title>
  <dc:creator>CLAUDIA</dc:creator>
  <cp:lastModifiedBy>CLAUDIA</cp:lastModifiedBy>
  <cp:revision>2</cp:revision>
  <dcterms:created xsi:type="dcterms:W3CDTF">2006-08-16T00:00:00Z</dcterms:created>
  <dcterms:modified xsi:type="dcterms:W3CDTF">2025-12-21T17:03:59Z</dcterms:modified>
  <dc:identifier>DAG7-DoRgoI</dc:identifier>
</cp:coreProperties>
</file>