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6" r:id="rId3"/>
    <p:sldId id="297" r:id="rId4"/>
    <p:sldId id="299" r:id="rId5"/>
    <p:sldId id="304" r:id="rId6"/>
    <p:sldId id="303" r:id="rId7"/>
    <p:sldId id="302" r:id="rId8"/>
    <p:sldId id="301" r:id="rId9"/>
    <p:sldId id="300" r:id="rId10"/>
    <p:sldId id="298" r:id="rId11"/>
    <p:sldId id="305" r:id="rId12"/>
    <p:sldId id="306" r:id="rId13"/>
    <p:sldId id="310" r:id="rId14"/>
    <p:sldId id="312" r:id="rId15"/>
    <p:sldId id="313" r:id="rId16"/>
    <p:sldId id="325" r:id="rId17"/>
    <p:sldId id="326" r:id="rId18"/>
    <p:sldId id="327" r:id="rId19"/>
    <p:sldId id="330" r:id="rId20"/>
    <p:sldId id="328" r:id="rId21"/>
    <p:sldId id="334" r:id="rId22"/>
    <p:sldId id="329" r:id="rId23"/>
    <p:sldId id="332" r:id="rId24"/>
    <p:sldId id="335" r:id="rId25"/>
    <p:sldId id="333" r:id="rId26"/>
    <p:sldId id="331" r:id="rId27"/>
    <p:sldId id="336" r:id="rId28"/>
    <p:sldId id="314" r:id="rId29"/>
    <p:sldId id="338" r:id="rId30"/>
    <p:sldId id="341" r:id="rId31"/>
    <p:sldId id="339" r:id="rId32"/>
    <p:sldId id="340" r:id="rId33"/>
    <p:sldId id="342" r:id="rId34"/>
    <p:sldId id="337" r:id="rId35"/>
    <p:sldId id="343" r:id="rId36"/>
    <p:sldId id="311" r:id="rId37"/>
    <p:sldId id="344" r:id="rId38"/>
    <p:sldId id="345" r:id="rId39"/>
    <p:sldId id="315" r:id="rId40"/>
    <p:sldId id="316" r:id="rId41"/>
    <p:sldId id="317" r:id="rId42"/>
    <p:sldId id="346" r:id="rId43"/>
    <p:sldId id="318" r:id="rId44"/>
    <p:sldId id="269" r:id="rId4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AA2E-B560-44E5-8643-F7282321432E}" type="datetimeFigureOut">
              <a:rPr lang="es-CO" smtClean="0"/>
              <a:t>7/04/2025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81BE-67E9-4362-A256-F8851C3AAC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970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81BE-67E9-4362-A256-F8851C3AAC9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308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580D2-1B0D-46AF-9C92-E878766DAE15}" type="datetimeFigureOut">
              <a:rPr lang="es-CO" smtClean="0"/>
              <a:pPr/>
              <a:t>7/04/2025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4A1A-783B-4908-8B94-DE3AFBCF9E9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FFDBEC-AA9B-4D35-9C16-F89D7FA4D4B6}"/>
              </a:ext>
            </a:extLst>
          </p:cNvPr>
          <p:cNvSpPr txBox="1"/>
          <p:nvPr/>
        </p:nvSpPr>
        <p:spPr>
          <a:xfrm>
            <a:off x="558011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12374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52057" y="416858"/>
            <a:ext cx="48801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NORMAS ESPECÍFICAS</a:t>
            </a:r>
            <a:endParaRPr lang="es-E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8694" y="1413063"/>
            <a:ext cx="79537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1. </a:t>
            </a:r>
            <a:r>
              <a:rPr lang="es-ES" sz="3200" dirty="0"/>
              <a:t>Los Consejeros, Directivos, Empleados y Contratistas no podrán tener intereses en negocios que compren, vendan o proporcionen servicios al Aeropuerto Santa Ana S.A. Cualquier transacción con empresas vinculadas deberá ser comunicada al Comité de Auditoría por conducto de Auditoría Interna.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50050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7544" y="33265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2. </a:t>
            </a:r>
            <a:r>
              <a:rPr lang="es-ES" sz="3200" dirty="0"/>
              <a:t>Los Consejeros, Directivos, Empleados y Contratistas del Aeropuerto deberán abstenerse de hacer operaciones de compras, adjudicación de negocios, o servicios con compañías que sean propiedad de familiares en primero o segundo grado consanguíneo o político.</a:t>
            </a:r>
            <a:endParaRPr lang="es-CO" sz="3200" dirty="0"/>
          </a:p>
        </p:txBody>
      </p:sp>
      <p:sp>
        <p:nvSpPr>
          <p:cNvPr id="6" name="Rectángulo 5"/>
          <p:cNvSpPr/>
          <p:nvPr/>
        </p:nvSpPr>
        <p:spPr>
          <a:xfrm>
            <a:off x="611560" y="4005064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3. </a:t>
            </a:r>
            <a:r>
              <a:rPr lang="es-ES" sz="3200" dirty="0"/>
              <a:t>los Consejeros, Directivos, Empleados y Contratistas del Aeropuerto deben abstenerse de mantener trabajando bajo su dependencia a parientes y familiares.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75434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7544" y="620688"/>
            <a:ext cx="8118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4.</a:t>
            </a:r>
            <a:r>
              <a:rPr lang="es-ES" sz="3200" dirty="0"/>
              <a:t>Cuando un Consejeros, Directivos, Empleados y Contratistas no sienta la capacidad de cumplir sus responsabilidades con objetividad, por recibir presiones de terceras personas que están utilizando su posición, autoridad o influencia en la organización, debe reportarlo de inmediato con su superior y comunicarlo a través del sistema de denuncia establecido en el Aeropuerto.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44446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1560" y="54868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5. </a:t>
            </a:r>
            <a:r>
              <a:rPr lang="es-ES" sz="3200" dirty="0"/>
              <a:t>Los Directivos, Empleados y Contratistas del Aeropuerto deben abstenerse de prestar servicios remunerados o no a clientes, operadores comerciales, proveedores, prestadores de servicios o contratistas, autoridades y/o competidores del Aeropuerto. De encontrarse en esa situación, se espera que la den a conocer y se abstengan de participar en la misma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5421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4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59509" y="0"/>
            <a:ext cx="6804248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CO" sz="3600" dirty="0">
                <a:solidFill>
                  <a:schemeClr val="tx1"/>
                </a:solidFill>
              </a:rPr>
              <a:t>HONESTIDAD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CO" sz="3600" dirty="0">
                <a:solidFill>
                  <a:schemeClr val="tx1"/>
                </a:solidFill>
              </a:rPr>
              <a:t>RESPETO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CO" sz="3600" dirty="0">
                <a:solidFill>
                  <a:schemeClr val="tx1"/>
                </a:solidFill>
              </a:rPr>
              <a:t>COMPROMISO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CO" sz="3600" dirty="0">
                <a:solidFill>
                  <a:schemeClr val="tx1"/>
                </a:solidFill>
              </a:rPr>
              <a:t>DILIGENCIA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CO" sz="3600" dirty="0">
                <a:solidFill>
                  <a:schemeClr val="tx1"/>
                </a:solidFill>
              </a:rPr>
              <a:t>JUSTICIA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CO" sz="3600" dirty="0">
                <a:solidFill>
                  <a:schemeClr val="tx1"/>
                </a:solidFill>
              </a:rPr>
              <a:t>TRANSPARENCIA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CO" sz="3600" dirty="0">
                <a:solidFill>
                  <a:schemeClr val="tx1"/>
                </a:solidFill>
              </a:rPr>
              <a:t>IGUALDAD</a:t>
            </a:r>
          </a:p>
        </p:txBody>
      </p:sp>
    </p:spTree>
    <p:extLst>
      <p:ext uri="{BB962C8B-B14F-4D97-AF65-F5344CB8AC3E}">
        <p14:creationId xmlns:p14="http://schemas.microsoft.com/office/powerpoint/2010/main" val="134639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HONESTIDAD</a:t>
            </a:r>
            <a:b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13345" y="1415505"/>
            <a:ext cx="7920880" cy="3048744"/>
          </a:xfrm>
        </p:spPr>
        <p:txBody>
          <a:bodyPr>
            <a:normAutofit fontScale="62500" lnSpcReduction="20000"/>
          </a:bodyPr>
          <a:lstStyle/>
          <a:p>
            <a:r>
              <a:rPr lang="es-CO" sz="5100" dirty="0">
                <a:solidFill>
                  <a:schemeClr val="tx1"/>
                </a:solidFill>
              </a:rPr>
              <a:t>Ser honesto es una forma de sembrar confianza en uno mismo y en aquellos con quienes estamos en contacto. Cuando alguien es honesto, no oculta nada y actúa con base en la verdad y la transparencia; esto transmite tranquilidad.</a:t>
            </a:r>
          </a:p>
          <a:p>
            <a:endParaRPr lang="es-CO" dirty="0"/>
          </a:p>
        </p:txBody>
      </p:sp>
      <p:pic>
        <p:nvPicPr>
          <p:cNvPr id="5" name="Imagen 4"/>
          <p:cNvPicPr/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2592288" cy="24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7544" y="424572"/>
            <a:ext cx="8136904" cy="682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HAGO:		 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Siempre digo la verdad, incluso cuando cometo errores, porque es humano cometerlos, pero no es correcto esconderlos.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Cuando tengo dudas respecto a la aplicación de mis deberes busco orientación en las instancias pertinentes al interior de mi entidad. Se vale no saberlo todo, y también se vale pedir ayuda.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Facilito el acceso a la información pública completa, veraz, oportuna y comprensible a través de los medios destinados para ello.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Denuncio las faltas, delitos o violación de derechos de los que tengo conocimiento en el ejercicio de mi cargo, siempre.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Apoyo y promuevo los espacios de participación para que los ciudadanos hagan parte de la toma de decisiones que los afecten, relacionadas con mi cargo o labor.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dirty="0">
              <a:uFill>
                <a:solidFill>
                  <a:srgbClr val="44546A"/>
                </a:solidFill>
              </a:uFill>
            </a:endParaRPr>
          </a:p>
          <a:p>
            <a:pPr marL="457200" algn="just"/>
            <a:r>
              <a:rPr lang="es-CO" dirty="0">
                <a:latin typeface="Arial" panose="020B0604020202020204" pitchFamily="34" charset="0"/>
              </a:rPr>
              <a:t> </a:t>
            </a:r>
            <a:endParaRPr lang="es-C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97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7544" y="404664"/>
            <a:ext cx="7488832" cy="576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HAGO: 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4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Dar trato preferencial a personas cercanas para favorecer los en un proceso en igualdad de condiciones.</a:t>
            </a:r>
            <a:endParaRPr lang="es-CO" sz="24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4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Aceptar incentivos, favores u otro tipo de beneficios que me ofrezcan personas o grupos que estén interesados en un proceso de toma de decisiones.</a:t>
            </a:r>
            <a:endParaRPr lang="es-CO" sz="24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4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Hacer uso de los recursos públicos para fines personales relacionados con mi familia, mis estudios y mis pasatiempos (esto incluye el tiempo de mi jornada laboral, los elementos y bienes asignados para cumplir con mi labor, entre otros). </a:t>
            </a:r>
            <a:endParaRPr lang="es-CO" sz="24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4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Ser descuidado con la información a mi cargo, ni con sugestión</a:t>
            </a:r>
            <a:r>
              <a:rPr lang="es-CO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79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RESPONSABILIDAD</a:t>
            </a:r>
            <a:b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95536" y="1658665"/>
            <a:ext cx="7920880" cy="3048744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chemeClr val="tx1"/>
                </a:solidFill>
              </a:rPr>
              <a:t>Reconozco, valoro y trato de manera digna a todas las personas con sus virtudes y defectos, sin importar su labor, su procedencia, títulos o cualquier otra condición.</a:t>
            </a:r>
          </a:p>
          <a:p>
            <a:endParaRPr lang="es-CO" sz="51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9" name="Imagen 8"/>
          <p:cNvPicPr/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71" y="4014229"/>
            <a:ext cx="2188210" cy="17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35074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7925" y="35074"/>
            <a:ext cx="883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CÓDIGO DE ÉTICA</a:t>
            </a:r>
            <a:endParaRPr lang="es-ES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07925" y="1772816"/>
            <a:ext cx="8352928" cy="3672408"/>
          </a:xfrm>
        </p:spPr>
        <p:txBody>
          <a:bodyPr>
            <a:noAutofit/>
          </a:bodyPr>
          <a:lstStyle/>
          <a:p>
            <a:pPr algn="l"/>
            <a:r>
              <a:rPr lang="es-ES" sz="3600" dirty="0"/>
              <a:t>Es el conjunto de reglas y acciones encaminadas a fortalecer en los Consejeros, Directivos, Empleados y Contratistas del Aeropuerto Internacional Santa Ana S.A., el apego y respeto a las leyes, valores y objetivos, al definir el comportamiento que se espera de cada uno de ellos en el desempeño de su trabajo, así como aquellas conductas no aceptables.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11092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44827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3528" y="404664"/>
            <a:ext cx="8280920" cy="243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HAGO: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dirty="0">
                <a:latin typeface="Arial" panose="020B0604020202020204" pitchFamily="34" charset="0"/>
              </a:rPr>
              <a:t>Atiendo con amabilidad, igualdad y equidad a todas las personas en cualquier situación a través de mis palabras, gestos y actitudes, sin importar su condición social, económica, religiosa, étnica o de cualquier otro orden. Soy amable todos los días, esa es la clave, siempre.</a:t>
            </a: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Estoy abierto al diálogo y a la comprensión a pesar de perspectivas y opiniones distintas a las mías. No hay nada que no se pueda solucionar hablando y escuchando al otro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539552" y="2964547"/>
            <a:ext cx="8064896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HAGO: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Sitka Heading" panose="02000505000000020004" pitchFamily="2" charset="0"/>
              <a:buChar char="X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Actuar de manera discriminatoria, grosera o hiriente en cualquier circunstancia.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Sitka Heading" panose="02000505000000020004" pitchFamily="2" charset="0"/>
              <a:buChar char="X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Fundamentar mis decisiones en presunciones, estereotipos, o prejuicios.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Sitka Heading" panose="02000505000000020004" pitchFamily="2" charset="0"/>
              <a:buChar char="X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Agredir, ignorar o maltratar a los ciudadanos y a otros servidores públicos.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3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-208479"/>
            <a:ext cx="7772400" cy="1470025"/>
          </a:xfrm>
        </p:spPr>
        <p:txBody>
          <a:bodyPr/>
          <a:lstStyle/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91072" y="1123305"/>
            <a:ext cx="8064896" cy="3048744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Soy consciente de la importancia de mi rol como servidor público y estoy en disposición permanente para comprender y resolver las necesidades de las personas con las que me relaciono en mis labores cotidianas, buscando siempre mejorar su bienestar</a:t>
            </a:r>
            <a:r>
              <a:rPr lang="es-CO" dirty="0"/>
              <a:t>.</a:t>
            </a:r>
          </a:p>
          <a:p>
            <a:endParaRPr lang="es-CO" sz="51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6" name="Imagen 5"/>
          <p:cNvPicPr/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82475"/>
            <a:ext cx="2046605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8614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3528" y="476672"/>
            <a:ext cx="8352928" cy="465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HAGO: 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latin typeface="Arial" panose="020B0604020202020204" pitchFamily="34" charset="0"/>
              </a:rPr>
              <a:t>Asumo mi papel como servidor público, entendiendo el valor de los compromisos y responsabilidades que he adquirido frente a la ciudadanía y al país.</a:t>
            </a:r>
            <a:endParaRPr lang="es-CO" sz="24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latin typeface="Arial" panose="020B0604020202020204" pitchFamily="34" charset="0"/>
              </a:rPr>
              <a:t>Siempre estoy dispuesto a ponerme en los zapatos de las personas. Entender su contexto, necesidades y requerimientos en el fundamento de mi servicio y labor. </a:t>
            </a:r>
            <a:endParaRPr lang="es-CO" sz="24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latin typeface="Arial" panose="020B0604020202020204" pitchFamily="34" charset="0"/>
              </a:rPr>
              <a:t>Escucho, atiendo y oriento a quien necesite cualquier información o guía en algún asunto público. </a:t>
            </a:r>
            <a:endParaRPr lang="es-CO" sz="24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latin typeface="Arial" panose="020B0604020202020204" pitchFamily="34" charset="0"/>
              </a:rPr>
              <a:t>Estoy atento siempre que interactúo con otras personas, sin distracciones de ningún tipo. </a:t>
            </a:r>
            <a:endParaRPr lang="es-CO" sz="24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latin typeface="Arial" panose="020B0604020202020204" pitchFamily="34" charset="0"/>
              </a:rPr>
              <a:t>Presto un servicio ágil, amable y de calidad. </a:t>
            </a:r>
            <a:endParaRPr lang="es-CO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7219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2" y="548680"/>
            <a:ext cx="7848872" cy="466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HAGO: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Trabajar con actitud negativa. Afecto mi trabajo por no ponerle ganas a las cosas. </a:t>
            </a:r>
            <a:endParaRPr lang="es-CO" sz="28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Pensar que mi trabajo como servidor es un “favor” que le hago a la ciudadanía. No tengo compromiso, ni orgullo por lo que hago. </a:t>
            </a:r>
            <a:endParaRPr lang="es-CO" sz="28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Asumir que mi trabajo como servidor es irrelevante para la sociedad. </a:t>
            </a:r>
            <a:endParaRPr lang="es-CO" sz="28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Ignorar a un ciudadano y sus inquietudes.</a:t>
            </a:r>
            <a:endParaRPr lang="es-CO" sz="2800" dirty="0">
              <a:effectLst/>
              <a:uFill>
                <a:solidFill>
                  <a:srgbClr val="44546A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1187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-208479"/>
            <a:ext cx="7772400" cy="1470025"/>
          </a:xfrm>
        </p:spPr>
        <p:txBody>
          <a:bodyPr/>
          <a:lstStyle/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DILIGENCIA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9552" y="1470025"/>
            <a:ext cx="8064896" cy="3048744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Cumplo con los deberes, funciones y responsabilidades asignadas a mi cargo de la mejor manera posible con legalidad, atención, prontitud y eficiencia para así optimizar el uso de los recursos del Estado.</a:t>
            </a:r>
            <a:endParaRPr lang="es-CO" sz="51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7" name="Imagen 6"/>
          <p:cNvPicPr/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54153"/>
            <a:ext cx="2820721" cy="17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3568" y="620688"/>
            <a:ext cx="7920880" cy="502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HAGO: 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latin typeface="Arial" panose="020B0604020202020204" pitchFamily="34" charset="0"/>
              </a:rPr>
              <a:t>Uso responsablemente los recursos públicos para cumplir con mis obligaciones. Lo público es de todos y no se desperdicia. </a:t>
            </a:r>
            <a:endParaRPr lang="es-CO" sz="24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latin typeface="Arial" panose="020B0604020202020204" pitchFamily="34" charset="0"/>
              </a:rPr>
              <a:t>Cumplo con los tiempos estipulados para el logro de cada obligación laboral. A fin de cuentas, el tiempo de todos es oro. </a:t>
            </a:r>
            <a:endParaRPr lang="es-CO" sz="24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Aseguro la calidad en cada uno de los productos que entrego bajo los estándares del servicio público. No se valen cosas a medias. </a:t>
            </a:r>
            <a:endParaRPr lang="es-CO" sz="24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4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Siempre soy proactivo comunicando a tiempo propuestas para mejorar continuamente mi labor y la de mis compañeros de trabajo. </a:t>
            </a:r>
            <a:endParaRPr lang="es-CO" sz="2400" dirty="0">
              <a:effectLst/>
              <a:uFill>
                <a:solidFill>
                  <a:srgbClr val="44546A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8920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68027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6" y="548680"/>
            <a:ext cx="7632848" cy="496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HAGO: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Malgastar el recurso público. </a:t>
            </a:r>
            <a:endParaRPr lang="es-CO" sz="28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Postergar las decisiones y actividades que den solución a problemáticas ciudadanas o que hagan parte del funcionamiento de mi cargo. Hay cosas que se dejan para otro día. Ø Demostrar desinterés en mis actuaciones ante los ciudadanos y los demás servidores públicos. </a:t>
            </a:r>
            <a:endParaRPr lang="es-CO" sz="28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Evadir mis funciones y responsabilidades por ningún motivo.</a:t>
            </a:r>
            <a:endParaRPr lang="es-CO" sz="2800" dirty="0">
              <a:effectLst/>
              <a:uFill>
                <a:solidFill>
                  <a:srgbClr val="44546A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1437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-208479"/>
            <a:ext cx="7772400" cy="1470025"/>
          </a:xfrm>
        </p:spPr>
        <p:txBody>
          <a:bodyPr/>
          <a:lstStyle/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JUSTICIA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9552" y="1470025"/>
            <a:ext cx="8064896" cy="3048744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chemeClr val="tx1"/>
                </a:solidFill>
              </a:rPr>
              <a:t>Actúo con imparcialidad garantizando los derechos de las personas, con equidad, igualdad y sin discriminación</a:t>
            </a:r>
          </a:p>
        </p:txBody>
      </p:sp>
      <p:pic>
        <p:nvPicPr>
          <p:cNvPr id="6" name="Imagen 5"/>
          <p:cNvPicPr/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2" y="3511540"/>
            <a:ext cx="2700655" cy="24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3528" y="260648"/>
            <a:ext cx="7848872" cy="489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HAGO: 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800" dirty="0">
                <a:latin typeface="Arial" panose="020B0604020202020204" pitchFamily="34" charset="0"/>
              </a:rPr>
              <a:t>Tomo decisiones informadas y objetivas basadas en evidencias y datos confiables. Es muy grave fallar en mis actuaciones por no tener las cosas claras. </a:t>
            </a:r>
            <a:endParaRPr lang="es-CO" sz="28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800" dirty="0">
                <a:latin typeface="Arial" panose="020B0604020202020204" pitchFamily="34" charset="0"/>
              </a:rPr>
              <a:t>Reconozco y protejo los derechos de cada persona de acuerdo con sus necesidades y condiciones. </a:t>
            </a:r>
            <a:endParaRPr lang="es-CO" sz="2800" dirty="0"/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800" dirty="0">
                <a:latin typeface="Arial" panose="020B0604020202020204" pitchFamily="34" charset="0"/>
              </a:rPr>
              <a:t>Tomo decisiones estableciendo mecanismos de diálogo y concertación con todas las partes involucradas</a:t>
            </a:r>
            <a:endParaRPr lang="es-CO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925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1560" y="620688"/>
            <a:ext cx="7776864" cy="496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HAGO: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 Promover y ejecutar políticas, programas o medidas que afectan la igualdad y la libertad de personas. </a:t>
            </a:r>
            <a:endParaRPr lang="es-CO" sz="28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 Favorecer el punto de vista de un grupo de interés, sin tener en cuenta a todos los actores involucrados en una situación. </a:t>
            </a:r>
            <a:endParaRPr lang="es-CO" sz="2800" dirty="0"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2800" dirty="0"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 Permitir que odios, simpatías, antipatías, caprichos, presiones o intereses de orden personal o grupal interfieran en mi criterio, toma de decisión y gestión pública</a:t>
            </a:r>
            <a:endParaRPr lang="es-CO" sz="2800" dirty="0">
              <a:effectLst/>
              <a:uFill>
                <a:solidFill>
                  <a:srgbClr val="44546A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595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29437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25689" y="332656"/>
            <a:ext cx="4743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NORMAS GENERALES</a:t>
            </a:r>
            <a:endParaRPr lang="es-E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2" y="119675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</a:rPr>
              <a:t>1. </a:t>
            </a:r>
            <a:r>
              <a:rPr lang="es-ES" sz="3200" dirty="0"/>
              <a:t>Los Consejeros, Directivos, Empleados y Contratistas del Aeropuerto de Santa Ana S.A. están obligados a cumplir con todas las leyes, regulaciones y ordenamientos que rigen o limitan su área de responsabilidad y con las normas, políticas y procedimientos de control interno que establezca la administración, así como a observar una conducta leal, diligente y honesta.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75455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-208479"/>
            <a:ext cx="7772400" cy="1470025"/>
          </a:xfrm>
        </p:spPr>
        <p:txBody>
          <a:bodyPr/>
          <a:lstStyle/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TRANSPARENCIA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9552" y="1470025"/>
            <a:ext cx="8064896" cy="3048744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/>
                </a:solidFill>
              </a:rPr>
              <a:t>Como servidor público me enfoco en llevar a cabo prácticas y métodos a la disposición pública, sin tener nada que ocultar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r="13642" b="10548"/>
          <a:stretch/>
        </p:blipFill>
        <p:spPr bwMode="auto">
          <a:xfrm>
            <a:off x="755576" y="3600740"/>
            <a:ext cx="2160240" cy="2253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354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16024"/>
            <a:ext cx="680424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55576" y="548680"/>
            <a:ext cx="7560840" cy="607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HAGO: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Yu Gothic UI" panose="020B0500000000000000" pitchFamily="34" charset="-128"/>
              <a:buChar char="✓"/>
            </a:pPr>
            <a:r>
              <a:rPr lang="es-CO" sz="3200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Arial" panose="020B0604020202020204" pitchFamily="34" charset="0"/>
              </a:rPr>
              <a:t>Doy publicidad a los actos administrativos que son de carácter general en la entidad. </a:t>
            </a:r>
            <a:endParaRPr lang="es-CO" sz="320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Yu Gothic UI" panose="020B0500000000000000" pitchFamily="34" charset="-128"/>
              <a:buChar char="✓"/>
            </a:pPr>
            <a:r>
              <a:rPr lang="es-CO" sz="3200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Arial" panose="020B0604020202020204" pitchFamily="34" charset="0"/>
              </a:rPr>
              <a:t> Tomo decisiones que luego son informadas a todas las personas interesadas. </a:t>
            </a:r>
            <a:endParaRPr lang="es-CO" sz="320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Yu Gothic UI" panose="020B0500000000000000" pitchFamily="34" charset="-128"/>
              <a:buChar char="✓"/>
            </a:pPr>
            <a:r>
              <a:rPr lang="es-CO" sz="3200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Arial" panose="020B0604020202020204" pitchFamily="34" charset="0"/>
              </a:rPr>
              <a:t> Promuevo y permito el acceso a la información pública. </a:t>
            </a:r>
          </a:p>
          <a:p>
            <a:pPr marL="342900" lvl="0" indent="-342900" algn="just">
              <a:buClr>
                <a:srgbClr val="002060"/>
              </a:buClr>
              <a:buSzPts val="1400"/>
              <a:buFont typeface="Yu Gothic UI" panose="020B0500000000000000" pitchFamily="34" charset="-128"/>
              <a:buChar char="✓"/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</a:rPr>
              <a:t>Soy claro, evidente y no me expreso con ambigüedad que permita una mala interpretación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81845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1520" y="620688"/>
            <a:ext cx="8064896" cy="564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HAGO: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Sitka Heading" panose="02000505000000020004" pitchFamily="2" charset="0"/>
              <a:buChar char="X"/>
            </a:pPr>
            <a:r>
              <a:rPr lang="es-CO" sz="32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Oculto los actos administrativos que son de carácter general proferidos por la entidad. </a:t>
            </a:r>
            <a:endParaRPr lang="es-CO" sz="32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Sitka Heading" panose="02000505000000020004" pitchFamily="2" charset="0"/>
              <a:buChar char="X"/>
            </a:pPr>
            <a:r>
              <a:rPr lang="es-CO" sz="32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 No permito que las personas estén enteradas de la información laboral importante. </a:t>
            </a:r>
            <a:endParaRPr lang="es-CO" sz="32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Sitka Heading" panose="02000505000000020004" pitchFamily="2" charset="0"/>
              <a:buChar char="X"/>
            </a:pPr>
            <a:r>
              <a:rPr lang="es-CO" sz="32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Impido el acceso a la información pública. </a:t>
            </a:r>
            <a:endParaRPr lang="es-CO" sz="32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  <a:uFill>
                <a:solidFill>
                  <a:srgbClr val="44546A"/>
                </a:solidFill>
              </a:uFill>
            </a:endParaRPr>
          </a:p>
          <a:p>
            <a:pPr algn="just"/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</a:rPr>
              <a:t> Explico con evasivas para que las personas no entiendan mi mensaje claramente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105082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-31157"/>
            <a:ext cx="7772400" cy="1470025"/>
          </a:xfrm>
        </p:spPr>
        <p:txBody>
          <a:bodyPr/>
          <a:lstStyle/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IGUALDAD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51520" y="1470025"/>
            <a:ext cx="8352928" cy="3048744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chemeClr val="tx1"/>
                </a:solidFill>
              </a:rPr>
              <a:t>Promuevo la igualdad, más allá de las diferencias de género, raza, cultura, creencias religiosas o los sectores económicos a los que pertenezca una persona.</a:t>
            </a:r>
          </a:p>
        </p:txBody>
      </p:sp>
      <p:pic>
        <p:nvPicPr>
          <p:cNvPr id="6" name="Imagen 5"/>
          <p:cNvPicPr/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326005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1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3528" y="620688"/>
            <a:ext cx="8064896" cy="496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HAGO: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8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Defiendo las mismas condiciones y oportunidades para todas las personas, sin distinción. </a:t>
            </a:r>
            <a:endParaRPr lang="es-CO" sz="28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8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Otorgo las mismas responsabilidades a las personas con las que me relaciono. </a:t>
            </a:r>
            <a:endParaRPr lang="es-CO" sz="28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8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Aplico el mismo tratamiento justo a todas las personas. </a:t>
            </a:r>
            <a:endParaRPr lang="es-CO" sz="28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</a:endParaRPr>
          </a:p>
          <a:p>
            <a:pPr marL="342900" lvl="0" indent="-342900" algn="just">
              <a:buClr>
                <a:srgbClr val="002060"/>
              </a:buClr>
              <a:buFont typeface="Yu Gothic UI" panose="020B0500000000000000" pitchFamily="34" charset="-128"/>
              <a:buChar char="✓"/>
            </a:pPr>
            <a:r>
              <a:rPr lang="es-CO" sz="28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Reconozco que existen diferencias entre las personas, lo que no significa que uno sea inferior o superior al otro. </a:t>
            </a:r>
            <a:endParaRPr lang="es-CO" sz="2800" spc="0" dirty="0">
              <a:ln>
                <a:noFill/>
              </a:ln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705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7544" y="188640"/>
            <a:ext cx="8280920" cy="564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HAGO: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32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Otorgo oportunidades para favorecer a un cierto grupo de personas. </a:t>
            </a:r>
            <a:endParaRPr lang="es-CO" sz="32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32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 No hago diferencia entre las capacidades de las personas para desenvolverse en la vida laboral, familiar, política y social. </a:t>
            </a:r>
            <a:endParaRPr lang="es-CO" sz="32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32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 Solo considero responsable a un solo grupo de personas dependiendo de su género. </a:t>
            </a:r>
            <a:endParaRPr lang="es-CO" sz="3200" dirty="0"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  <a:uFill>
                <a:solidFill>
                  <a:srgbClr val="44546A"/>
                </a:solidFill>
              </a:uFill>
            </a:endParaRPr>
          </a:p>
          <a:p>
            <a:pPr marL="342900" lvl="0" indent="-342900" algn="just">
              <a:buClr>
                <a:srgbClr val="002060"/>
              </a:buClr>
              <a:buFont typeface="Sitka Heading" panose="02000505000000020004" pitchFamily="2" charset="0"/>
              <a:buChar char="X"/>
            </a:pPr>
            <a:r>
              <a:rPr lang="es-CO" sz="3200" dirty="0">
                <a:effectLst>
                  <a:glow>
                    <a:srgbClr val="000000"/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  <a:reflection stA="0" endPos="0" fadeDir="0" sx="0" sy="0"/>
                </a:effectLst>
                <a:uFill>
                  <a:solidFill>
                    <a:srgbClr val="44546A"/>
                  </a:solidFill>
                </a:uFill>
                <a:latin typeface="Arial" panose="020B0604020202020204" pitchFamily="34" charset="0"/>
              </a:rPr>
              <a:t> Doy un trato discriminatorio cuando atiendo a los usuarios.</a:t>
            </a:r>
            <a:endParaRPr lang="es-CO" sz="3200" spc="0" dirty="0">
              <a:ln>
                <a:noFill/>
              </a:ln>
              <a:effectLst>
                <a:glow>
                  <a:srgbClr val="000000"/>
                </a:glow>
                <a:outerShdw blurRad="38100" dist="19050" dir="2700000" algn="tl">
                  <a:schemeClr val="dk1">
                    <a:alpha val="40000"/>
                  </a:schemeClr>
                </a:outerShdw>
                <a:reflection stA="0" endPos="0" fadeDir="0" sx="0" sy="0"/>
              </a:effectLst>
              <a:uFill>
                <a:solidFill>
                  <a:srgbClr val="44546A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30840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5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67703" y="-5355"/>
            <a:ext cx="680424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9552" y="1411555"/>
            <a:ext cx="7992888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AEROPUERTO INTERNACIONAL SANTA ANA con el propósito de enmarcar su actuar con transparencia, pone a disposición de todas las personas vinculadas con la entidad, este Código de Integridad con el propósito de contar con una guía para el desarrollo de estrategias y acciones que promuevan el desarrollo de la gestión institucional orientada al servicio, la adopción de una cultura ética y de integridad que fomente la transparencia, el rechazo y la no tolerancia frente a la corrupción.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23078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DISPOSICIONES GENERALES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3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40"/>
            <a:ext cx="680424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2351" y="141695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Somos una entidad comercial e industrial del estado que presta de manera efectiva servicios aeroportuarios con compromiso y responsabilidad. Garantizando operaciones continuas, oportunas y efectivas a la región Norte Vallecaucana y del eje cafetero. El aeropuerto internacional Santa Ana S.A. se encuentra ubicado en todo el corazón del norte del valle con un escenario perfecto y una pista de 2200 metros para vuelos privados, escuelas de aviación y vuelos de turismo entre otros. Considerados uno de los mejores aeropuertos construidos a nivel nacional por la dirección de sus vientos y las excelentes condiciones climáticas que ofrece al momento del despegue y aterrizaje.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23078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MARCO INSTITUCIONAL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1837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7544" y="26064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>
                <a:solidFill>
                  <a:srgbClr val="2D3192"/>
                </a:solidFill>
                <a:latin typeface="Montserrat"/>
              </a:rPr>
              <a:t>MISIÓN</a:t>
            </a:r>
          </a:p>
          <a:p>
            <a:pPr algn="just" fontAlgn="base"/>
            <a:r>
              <a:rPr lang="es-ES" sz="2600" dirty="0">
                <a:solidFill>
                  <a:srgbClr val="333333"/>
                </a:solidFill>
                <a:latin typeface="Montserrat"/>
              </a:rPr>
              <a:t>El Aeropuerto Internacional Santa Ana S.A , es una empresa industrial comercial del estado, cuya función es la de prestar un servicio de seguridad, agilidad y calidad a los usuarios del terminal aéreo, para lo cual cuenta con personal altamente calificado y comprometido con sentido de pertenencia y trabajo en equipo, posee infraestructura y tecnología de punta en aeronavegación y comunicaciones que permiten el intercambio tanto nacional como internacional de pasajeros, bienes y servicios de la región del Norte del Valle y Eje Cafetero.</a:t>
            </a:r>
            <a:endParaRPr lang="es-ES" sz="2600" b="0" i="0" dirty="0">
              <a:solidFill>
                <a:srgbClr val="333333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1068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63483" y="0"/>
            <a:ext cx="680424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1560" y="33265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2.- </a:t>
            </a:r>
            <a:r>
              <a:rPr lang="es-ES" sz="3200" dirty="0"/>
              <a:t>Ningún Consejero, Directivo o Empleado puede utilizar el nombre del Aeropuerto Internacional Santa Ana S.A. así como el resto de sus recursos, en actividades para su beneficio personal.</a:t>
            </a: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611560" y="292494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3.- </a:t>
            </a:r>
            <a:r>
              <a:rPr lang="es-ES" sz="3200" dirty="0"/>
              <a:t>Los Directivos, Empleados y Contratistas deben evitar una actividad externa que demande una cantidad de tiempo y esfuerzo que pueda afectar su capacidad y disponibilidad para cumplir sus obligaciones con el Aeropuerto Internacional Santa Ana S.A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039295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520" y="188640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800" b="1" dirty="0">
                <a:solidFill>
                  <a:srgbClr val="2D3192"/>
                </a:solidFill>
                <a:latin typeface="Montserrat"/>
              </a:rPr>
              <a:t>VISIÓN</a:t>
            </a:r>
          </a:p>
          <a:p>
            <a:pPr algn="ctr" fontAlgn="base"/>
            <a:endParaRPr lang="es-ES" sz="3200" b="1" dirty="0">
              <a:solidFill>
                <a:srgbClr val="2D3192"/>
              </a:solidFill>
              <a:latin typeface="Montserrat"/>
            </a:endParaRPr>
          </a:p>
          <a:p>
            <a:pPr fontAlgn="base"/>
            <a:r>
              <a:rPr lang="es-ES" sz="3200" dirty="0">
                <a:solidFill>
                  <a:srgbClr val="333333"/>
                </a:solidFill>
                <a:latin typeface="Montserrat"/>
              </a:rPr>
              <a:t>El Aeropuerto Internacional Santa Ana S.A, en el año 2024 será una empresa de transformación social que se convertirá en motor de desarrollo de empleo y divisas, integrando las regiones tanto a nivel social, como cultural y económico de gran importancia para nuestra región y nuestro país superando las expectativas de los clientes.</a:t>
            </a:r>
            <a:endParaRPr lang="es-ES" sz="3200" b="0" i="0" dirty="0">
              <a:solidFill>
                <a:srgbClr val="333333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0589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0891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794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0891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874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6632" y="672348"/>
            <a:ext cx="8064896" cy="584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los servidores públicos y contratistas de la entidad el comportamiento ético hace parte de todas las actuaciones y de la cultura institucional. Es por ello que se refrendan a través de la firma del “Acta de Compromiso Ético” que, entre otros aspectos, contiene lo siguiente: 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Yu Gothic UI" panose="020B0500000000000000" pitchFamily="34" charset="-128"/>
              <a:buChar char="✓"/>
            </a:pPr>
            <a:r>
              <a:rPr lang="es-CO" sz="2000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Arial" panose="020B0604020202020204" pitchFamily="34" charset="0"/>
              </a:rPr>
              <a:t>Seguir los lineamientos que el Código dispone, para que mi labor y mi comportamiento se encuentren siempre encaminados al cumplimiento de la Misión y Visión adoptada por la entidad, contribuyendo de esta forma a la lucha contra la corrupción en todas sus formas.</a:t>
            </a:r>
            <a:endParaRPr lang="es-CO" sz="200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Yu Gothic UI" panose="020B0500000000000000" pitchFamily="34" charset="-128"/>
              <a:buChar char="✓"/>
            </a:pPr>
            <a:r>
              <a:rPr lang="es-CO" sz="2000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Arial" panose="020B0604020202020204" pitchFamily="34" charset="0"/>
              </a:rPr>
              <a:t>Promover en mi grupo de trabajo y con todos los grupos de interés de la entidad, una cultura socialmente responsable orientada al respeto por los derechos humanos, prácticas laborales justas, enfoque de precaución frente a los impactos ambientales y a la lucha contra la corrupción. </a:t>
            </a:r>
            <a:endParaRPr lang="es-CO" sz="2000" dirty="0"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  <a:p>
            <a:pPr marL="342900" lvl="0" indent="-342900" algn="just">
              <a:buClr>
                <a:srgbClr val="002060"/>
              </a:buClr>
              <a:buSzPts val="1400"/>
              <a:buFont typeface="Yu Gothic UI" panose="020B0500000000000000" pitchFamily="34" charset="-128"/>
              <a:buChar char="✓"/>
            </a:pPr>
            <a:r>
              <a:rPr lang="es-CO" sz="2000" dirty="0">
                <a:effectLst>
                  <a:glow>
                    <a:srgbClr val="000000"/>
                  </a:glow>
                  <a:reflection stA="0" endPos="0" fadeDir="0" sx="0" sy="0"/>
                </a:effectLst>
                <a:latin typeface="Arial" panose="020B0604020202020204" pitchFamily="34" charset="0"/>
              </a:rPr>
              <a:t>Actuar en coherencia con su contenido y filosofía, dado que se relaciona con las conductas que debo practicar como servidor público. </a:t>
            </a:r>
            <a:endParaRPr lang="es-CO" sz="2000" spc="0" dirty="0">
              <a:ln>
                <a:noFill/>
              </a:ln>
              <a:effectLst>
                <a:glow>
                  <a:srgbClr val="000000"/>
                </a:glow>
                <a:reflection stA="0" endPos="0" fadeDir="0" sx="0" sy="0"/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6632" y="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8596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6409"/>
            <a:ext cx="680424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6CE9651-DC8E-429E-B0CE-A4EDE655E771}"/>
              </a:ext>
            </a:extLst>
          </p:cNvPr>
          <p:cNvSpPr/>
          <p:nvPr/>
        </p:nvSpPr>
        <p:spPr>
          <a:xfrm>
            <a:off x="827584" y="908720"/>
            <a:ext cx="6889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6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GRACIAS</a:t>
            </a:r>
          </a:p>
          <a:p>
            <a:pPr lvl="0" algn="ctr"/>
            <a:r>
              <a:rPr lang="es-ES" sz="6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POR SU </a:t>
            </a:r>
            <a:r>
              <a:rPr lang="es-E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AMABLE</a:t>
            </a:r>
            <a:r>
              <a:rPr lang="es-ES" sz="6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ATENCIÓN </a:t>
            </a:r>
          </a:p>
        </p:txBody>
      </p:sp>
    </p:spTree>
    <p:extLst>
      <p:ext uri="{BB962C8B-B14F-4D97-AF65-F5344CB8AC3E}">
        <p14:creationId xmlns:p14="http://schemas.microsoft.com/office/powerpoint/2010/main" val="320953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0"/>
            <a:ext cx="680424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764704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4.- </a:t>
            </a:r>
            <a:r>
              <a:rPr lang="es-ES" sz="3200" dirty="0"/>
              <a:t>Los Consejeros, Directivos, Empleados y Contratistas deben abstenerse de comentar fuera del aeropuerto las actividades que llevan a cabo al interior del mismo y de divulgar información confidencial relativa a procesos, métodos, estrategias, planes proyectos, datos técnicos, de mercado o de cualquier otro tipo.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61262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29437"/>
            <a:ext cx="680424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5536" y="83671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5.- </a:t>
            </a:r>
            <a:r>
              <a:rPr lang="es-ES" sz="3200" dirty="0"/>
              <a:t>El Aeropuerto Internacional Santa Ana S.A. proporciona las mismas oportunidades de trabajo a todas las personas que acrediten estar capacitadas para realizarlo. No se permitirá la discriminación por razones de raza, nacionalidad, sexo, estado civil, capacidad física, religión o cualquier otra forma.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59952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29437"/>
            <a:ext cx="680424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9552" y="537241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</a:rPr>
              <a:t>6.- </a:t>
            </a:r>
            <a:r>
              <a:rPr lang="es-ES" sz="3200" dirty="0"/>
              <a:t>Está prohibido despedir, degradar, suspender, amenazar, acosar, interferir con el derecho de empleo o en cualquier otra forma discriminar a un Consejero, Directivo o Empleado por proporcionar información, ayudar a que se proporcione información, o colaborar en una investigación, en donde se presuma el incumplimiento de alguna Ley, disposición normativa del Aeropuerto o del presente Código.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38325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29437"/>
            <a:ext cx="680424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69269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7.- </a:t>
            </a:r>
            <a:r>
              <a:rPr lang="es-ES" sz="3200" dirty="0"/>
              <a:t>Cuando se hubieran otorgado bonos, gratificaciones o reconocimientos económicos a Directivos basados en resultados financieros, ingresos o utilidades que posteriormente se determinen incorrectos, el Directivo está obligado a reembolsar en forma inmediata al Aeropuerto el importe que le fuera otorgado indebidamente.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17482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/>
          <a:stretch/>
        </p:blipFill>
        <p:spPr>
          <a:xfrm>
            <a:off x="2339752" y="-29437"/>
            <a:ext cx="680424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9552" y="855309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8.- </a:t>
            </a:r>
            <a:r>
              <a:rPr lang="es-ES" sz="3200" dirty="0"/>
              <a:t>Deberá evitarse todo contacto con personas deshonestas que pretendan o puedan perjudicar al Aeropuerto de Santa Ana S.A. </a:t>
            </a: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539552" y="2828836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70C0"/>
                </a:solidFill>
              </a:rPr>
              <a:t>9.- </a:t>
            </a:r>
            <a:r>
              <a:rPr lang="es-ES" sz="3200" dirty="0"/>
              <a:t>Todos los miembros del personal tienen derecho a trabajar en un ambiente de respeto, cortesía y justicia. Se prohíbe y debe denunciarse el acoso sexual.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586475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14502</TotalTime>
  <Words>2597</Words>
  <Application>Microsoft Office PowerPoint</Application>
  <PresentationFormat>Presentación en pantalla (4:3)</PresentationFormat>
  <Paragraphs>128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3" baseType="lpstr">
      <vt:lpstr>Yu Gothic UI</vt:lpstr>
      <vt:lpstr>Arial</vt:lpstr>
      <vt:lpstr>Arial Black</vt:lpstr>
      <vt:lpstr>Calibri</vt:lpstr>
      <vt:lpstr>Montserrat</vt:lpstr>
      <vt:lpstr>Segoe UI Symbol</vt:lpstr>
      <vt:lpstr>Sitka Heading</vt:lpstr>
      <vt:lpstr>Wingdings</vt:lpstr>
      <vt:lpstr>Tema de Office</vt:lpstr>
      <vt:lpstr>Presentación de PowerPoint</vt:lpstr>
      <vt:lpstr>Es el conjunto de reglas y acciones encaminadas a fortalecer en los Consejeros, Directivos, Empleados y Contratistas del Aeropuerto Internacional Santa Ana S.A., el apego y respeto a las leyes, valores y objetivos, al definir el comportamiento que se espera de cada uno de ellos en el desempeño de su trabajo, así como aquellas conductas no aceptables.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HONESTIDAD </vt:lpstr>
      <vt:lpstr>Presentación de PowerPoint</vt:lpstr>
      <vt:lpstr>Presentación de PowerPoint</vt:lpstr>
      <vt:lpstr>RESPONSABILIDAD </vt:lpstr>
      <vt:lpstr>Presentación de PowerPoint</vt:lpstr>
      <vt:lpstr>COMPROMISO</vt:lpstr>
      <vt:lpstr>Presentación de PowerPoint</vt:lpstr>
      <vt:lpstr>Presentación de PowerPoint</vt:lpstr>
      <vt:lpstr>DILIGENCIA</vt:lpstr>
      <vt:lpstr>Presentación de PowerPoint</vt:lpstr>
      <vt:lpstr>Presentación de PowerPoint</vt:lpstr>
      <vt:lpstr>JUSTICIA</vt:lpstr>
      <vt:lpstr>Presentación de PowerPoint</vt:lpstr>
      <vt:lpstr>Presentación de PowerPoint</vt:lpstr>
      <vt:lpstr>TRANSPARENCIA</vt:lpstr>
      <vt:lpstr>Presentación de PowerPoint</vt:lpstr>
      <vt:lpstr>Presentación de PowerPoint</vt:lpstr>
      <vt:lpstr>IGUALDAD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Full name</dc:creator>
  <cp:lastModifiedBy>CLAUDIA</cp:lastModifiedBy>
  <cp:revision>134</cp:revision>
  <dcterms:created xsi:type="dcterms:W3CDTF">2020-01-08T21:37:02Z</dcterms:created>
  <dcterms:modified xsi:type="dcterms:W3CDTF">2025-04-07T18:33:08Z</dcterms:modified>
</cp:coreProperties>
</file>